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4" r:id="rId3"/>
    <p:sldId id="288" r:id="rId4"/>
    <p:sldId id="289" r:id="rId5"/>
    <p:sldId id="286" r:id="rId6"/>
    <p:sldId id="277" r:id="rId7"/>
    <p:sldId id="269" r:id="rId8"/>
    <p:sldId id="283" r:id="rId9"/>
    <p:sldId id="282" r:id="rId10"/>
    <p:sldId id="294" r:id="rId11"/>
    <p:sldId id="278" r:id="rId12"/>
    <p:sldId id="263" r:id="rId13"/>
    <p:sldId id="285" r:id="rId14"/>
    <p:sldId id="293" r:id="rId15"/>
    <p:sldId id="284" r:id="rId16"/>
    <p:sldId id="275" r:id="rId17"/>
    <p:sldId id="292" r:id="rId18"/>
    <p:sldId id="291" r:id="rId19"/>
    <p:sldId id="266" r:id="rId20"/>
    <p:sldId id="273" r:id="rId21"/>
    <p:sldId id="258" r:id="rId22"/>
    <p:sldId id="262" r:id="rId23"/>
    <p:sldId id="264" r:id="rId24"/>
    <p:sldId id="265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3630"/>
    <a:srgbClr val="FAA1A0"/>
    <a:srgbClr val="DB6A56"/>
    <a:srgbClr val="F26F6D"/>
    <a:srgbClr val="EB453A"/>
    <a:srgbClr val="FF4A46"/>
    <a:srgbClr val="C10002"/>
    <a:srgbClr val="A8BE9C"/>
    <a:srgbClr val="8EB078"/>
    <a:srgbClr val="B6C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3"/>
  </p:normalViewPr>
  <p:slideViewPr>
    <p:cSldViewPr snapToGrid="0">
      <p:cViewPr varScale="1">
        <p:scale>
          <a:sx n="124" d="100"/>
          <a:sy n="124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89997-567D-6F48-A917-C63081F3413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5D095-E15B-3F43-9977-3DDFEAA1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8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32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Up to this point, we’ve talked about how </a:t>
            </a:r>
            <a:r>
              <a:rPr lang="en-US" err="1"/>
              <a:t>youtube</a:t>
            </a:r>
            <a:r>
              <a:rPr lang="en-US"/>
              <a:t> became such a strong product brand value of over 24b and market </a:t>
            </a:r>
            <a:r>
              <a:rPr lang="en-US" err="1"/>
              <a:t>captilization</a:t>
            </a:r>
            <a:r>
              <a:rPr lang="en-US"/>
              <a:t> of 180b, but here are two things we can take away. First of all, if you have a strong product, but you don’t have a good marketing strategy, nobody will know about your product. Also, try and figure out how to integrate your product into your customer’s lifestyle to maximize stickiness. (Ishika)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6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strength/weakness</a:t>
            </a:r>
          </a:p>
          <a:p>
            <a:pPr marL="171450" indent="-171450">
              <a:buFontTx/>
              <a:buChar char="-"/>
            </a:pPr>
            <a:r>
              <a:rPr lang="en-US"/>
              <a:t>New streams of rev (new job market) + disrupt DVD</a:t>
            </a:r>
          </a:p>
          <a:p>
            <a:pPr marL="171450" indent="-171450">
              <a:buFontTx/>
              <a:buChar char="-"/>
            </a:pPr>
            <a:r>
              <a:rPr lang="en-US"/>
              <a:t>Ad lobby is too strong for small vendors, hard for them to enter</a:t>
            </a:r>
          </a:p>
          <a:p>
            <a:pPr marL="171450" indent="-171450">
              <a:buFontTx/>
              <a:buChar char="-"/>
            </a:pPr>
            <a:r>
              <a:rPr lang="en-US"/>
              <a:t>Try to end on a good note</a:t>
            </a:r>
          </a:p>
          <a:p>
            <a:r>
              <a:rPr lang="en-US"/>
              <a:t>Critical appreciation - Harish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YouTube is banned because of freedom of speech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Revenue stream going down, YouTube is not paying content creators as much, content creators migrating to Instagram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It’s a lot of work to maintain a YouTube channel &amp; monetize 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Copyright issues, regulating content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chemeClr val="bg1"/>
                </a:solidFill>
              </a:rPr>
              <a:t>Fair recompense of Content Creator – 1000 subscribers, 4000 watch hours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strength/weakness</a:t>
            </a:r>
          </a:p>
          <a:p>
            <a:pPr marL="171450" indent="-171450">
              <a:buFontTx/>
              <a:buChar char="-"/>
            </a:pPr>
            <a:r>
              <a:rPr lang="en-US"/>
              <a:t>New streams of rev (new job market) + disrupt DVD</a:t>
            </a:r>
          </a:p>
          <a:p>
            <a:pPr marL="171450" indent="-171450">
              <a:buFontTx/>
              <a:buChar char="-"/>
            </a:pPr>
            <a:r>
              <a:rPr lang="en-US"/>
              <a:t>Ad lobby is too strong for small vendors, hard for them to enter</a:t>
            </a:r>
          </a:p>
          <a:p>
            <a:pPr marL="171450" indent="-171450">
              <a:buFontTx/>
              <a:buChar char="-"/>
            </a:pPr>
            <a:r>
              <a:rPr lang="en-US"/>
              <a:t>Try to end on a good note</a:t>
            </a:r>
          </a:p>
          <a:p>
            <a:r>
              <a:rPr lang="en-US"/>
              <a:t>Critical appreciation - Harish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YouTube is banned because of freedom of speech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Revenue stream going down, YouTube is not paying content creators as much, content creators migrating to Instagram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It’s a lot of work to maintain a YouTube channel &amp; monetize 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Copyright issues, regulating content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chemeClr val="bg1"/>
                </a:solidFill>
              </a:rPr>
              <a:t>Fair recompense of Content Creator – 1000 subscribers, 4000 watch hours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89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1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More on acquisition – Harish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Logos on the bottom – Harish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2006-2011 – Fan &amp; Ishika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2012-2018 – Shubham &amp; Zohaib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2018-2024 – Harish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First 1 billion-hit video (2012)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78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YouTube Space - Zohaib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7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28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025AEF-6C4F-B74C-89D3-BADE8857EF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2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025AEF-6C4F-B74C-89D3-BADE8857EF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0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025AEF-6C4F-B74C-89D3-BADE8857EF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5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34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025AEF-6C4F-B74C-89D3-BADE8857EF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0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2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02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3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29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11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YouTube understands its core competency is the content provided by creators!</a:t>
            </a:r>
          </a:p>
          <a:p>
            <a:pPr marL="171450" indent="-171450">
              <a:buFontTx/>
              <a:buChar char="-"/>
            </a:pPr>
            <a:r>
              <a:rPr lang="en-US"/>
              <a:t>Viral marketing &amp; influencer marketing</a:t>
            </a:r>
          </a:p>
          <a:p>
            <a:pPr marL="171450" indent="-171450">
              <a:buFontTx/>
              <a:buChar char="-"/>
            </a:pPr>
            <a:r>
              <a:rPr lang="en-US"/>
              <a:t>It’s now a part of every day life. YouTube continues to innovate</a:t>
            </a:r>
          </a:p>
          <a:p>
            <a:pPr marL="171450" indent="-171450">
              <a:buFontTx/>
              <a:buChar char="-"/>
            </a:pPr>
            <a:r>
              <a:rPr lang="en-US"/>
              <a:t>YouTube awards create its own capital market</a:t>
            </a:r>
          </a:p>
          <a:p>
            <a:pPr marL="171450" indent="-171450">
              <a:buFontTx/>
              <a:buChar char="-"/>
            </a:pPr>
            <a:r>
              <a:rPr lang="en-US"/>
              <a:t>Diversifies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025AEF-6C4F-B74C-89D3-BADE8857EF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YouTube shopping partnering with </a:t>
            </a:r>
            <a:r>
              <a:rPr lang="en-US" err="1"/>
              <a:t>shopify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(exponential) Video sharing: </a:t>
            </a:r>
            <a:r>
              <a:rPr lang="en-US" err="1"/>
              <a:t>vimeo</a:t>
            </a:r>
            <a:r>
              <a:rPr lang="en-US"/>
              <a:t>, </a:t>
            </a:r>
            <a:r>
              <a:rPr lang="en-US" err="1"/>
              <a:t>dailymotion</a:t>
            </a:r>
            <a:r>
              <a:rPr lang="en-US"/>
              <a:t>, </a:t>
            </a:r>
            <a:r>
              <a:rPr lang="en-US" err="1"/>
              <a:t>facebook</a:t>
            </a:r>
            <a:r>
              <a:rPr lang="en-US"/>
              <a:t>, </a:t>
            </a:r>
            <a:r>
              <a:rPr lang="en-US" err="1"/>
              <a:t>instagram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(existing) TV: prime TV, apple TV, </a:t>
            </a:r>
            <a:r>
              <a:rPr lang="en-US" err="1"/>
              <a:t>netflix</a:t>
            </a:r>
            <a:r>
              <a:rPr lang="en-US"/>
              <a:t>, </a:t>
            </a:r>
            <a:r>
              <a:rPr lang="en-US" err="1"/>
              <a:t>hulu</a:t>
            </a:r>
            <a:r>
              <a:rPr lang="en-US"/>
              <a:t>, </a:t>
            </a:r>
            <a:r>
              <a:rPr lang="en-US" err="1"/>
              <a:t>disney</a:t>
            </a:r>
            <a:r>
              <a:rPr lang="en-US"/>
              <a:t>, YouTube tv </a:t>
            </a:r>
          </a:p>
          <a:p>
            <a:pPr marL="171450" indent="-171450">
              <a:buFontTx/>
              <a:buChar char="-"/>
            </a:pPr>
            <a:r>
              <a:rPr lang="en-US"/>
              <a:t>(existing) Live stream: twitch (amazon), YouTube live</a:t>
            </a:r>
          </a:p>
          <a:p>
            <a:pPr marL="171450" indent="-171450">
              <a:buFontTx/>
              <a:buChar char="-"/>
            </a:pPr>
            <a:r>
              <a:rPr lang="en-US"/>
              <a:t>(existing) Audio streaming: YouTube music, </a:t>
            </a:r>
            <a:r>
              <a:rPr lang="en-US" err="1"/>
              <a:t>spotify</a:t>
            </a:r>
            <a:r>
              <a:rPr lang="en-US"/>
              <a:t>, apple music</a:t>
            </a:r>
          </a:p>
          <a:p>
            <a:pPr marL="171450" indent="-171450">
              <a:buFontTx/>
              <a:buChar char="-"/>
            </a:pPr>
            <a:r>
              <a:rPr lang="en-US"/>
              <a:t>(existing) Social media: shorts, community posts, reels, </a:t>
            </a:r>
            <a:r>
              <a:rPr lang="en-US" err="1"/>
              <a:t>tiktok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(existing) (adjacent growth) Social media E-commerce: YouTube shopping, </a:t>
            </a:r>
            <a:r>
              <a:rPr lang="en-US" err="1"/>
              <a:t>facebook</a:t>
            </a:r>
            <a:r>
              <a:rPr lang="en-US"/>
              <a:t> marketplace, </a:t>
            </a:r>
            <a:r>
              <a:rPr lang="en-US" err="1"/>
              <a:t>instagram</a:t>
            </a:r>
            <a:r>
              <a:rPr lang="en-US"/>
              <a:t> shopping</a:t>
            </a:r>
          </a:p>
          <a:p>
            <a:pPr marL="171450" indent="-171450">
              <a:buFontTx/>
              <a:buChar char="-"/>
            </a:pPr>
            <a:r>
              <a:rPr lang="en-US"/>
              <a:t>(existing) Market types – Fan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Uberization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Fundamental need: variety of video content</a:t>
            </a:r>
            <a:endParaRPr lang="en-US">
              <a:cs typeface="Calibr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Problem-solving &amp; inspiration</a:t>
            </a:r>
            <a:endParaRPr lang="en-US">
              <a:cs typeface="Calibr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Entertainment</a:t>
            </a:r>
            <a:endParaRPr lang="en-US">
              <a:cs typeface="Calibr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Information</a:t>
            </a:r>
            <a:endParaRPr lang="en-US">
              <a:cs typeface="Calibr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Education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Connection </a:t>
            </a:r>
            <a:endParaRPr lang="en-US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What alternatives: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Vimeo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err="1">
                <a:cs typeface="Calibri" panose="020F0502020204030204"/>
              </a:rPr>
              <a:t>Tiktok</a:t>
            </a:r>
            <a:endParaRPr lang="en-US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Instagram</a:t>
            </a:r>
            <a:endParaRPr lang="en-US">
              <a:cs typeface="Calibri" panose="020F0502020204030204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Dailymotion</a:t>
            </a:r>
            <a:endParaRPr lang="en-US">
              <a:cs typeface="Calibri" panose="020F0502020204030204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Twitch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Podcasts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Do assets address primary value and also satisfy secondary customer needs: Yes</a:t>
            </a:r>
            <a:endParaRPr lang="en-US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Can assets be made accessible and economically deployed to customers: Yes, it is free to use, easily accessible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5D095-E15B-3F43-9977-3DDFEAA1B9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A301-4776-C9B4-E49A-16061AE3B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BBE8F-6824-C416-707F-8093E848D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1BD5F-A098-E486-5CB3-A890FA20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7F218-8CB6-DE0D-4F95-50AF8AE8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8EF3A-DE25-91B5-7FF0-F2A298CE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6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1B3C-106A-CFA3-A913-160C1DBE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F17B2-49DF-AAF1-628C-F2D4502FC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36B4E-EAB0-4E8C-717E-075797BE0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6278E-E863-C0FB-B973-57628E1AC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95928-C30F-B9A0-EEC4-884418DC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6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12D11-A3D1-7570-FBDC-39CD3C2CF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0F9BC-21A2-9C5B-334D-481FC500F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1D975-2973-28AC-18FE-656154A7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EE83A-3D95-21A7-656A-747CA54D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FB65E-2B61-DF92-60DA-A2B2A1C8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2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7ED4-637A-F4C6-44DB-D545B22E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CBEB-A859-5B4C-6E37-2849A3E79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09750-9DD7-B2D0-9A22-B6FBABEC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5159-A30E-5491-AF83-21A18AF5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E1AD4-F23D-FD5D-8012-1EE860CB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3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BCE4-2DA5-A430-20EE-D5C4760B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8F7A3-C296-DE75-40CE-6A73EB1F2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6FA4-9708-1A96-1917-86FB18BDF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3F2F-A06D-F902-D435-E3683284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AB2E7-423A-1BEF-624F-7662129E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0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89E8-8990-0C12-1FAE-D0B73CA5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341E1-9867-B78A-DFA2-D5080D863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07C0D-53B2-8983-38BE-F0995FF8E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FD381-3C8C-1AAF-D5CE-56F2347C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262D2-CB31-F5C3-FFB4-5B754C1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4375C-28C6-807F-7D76-81C4565D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43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B3C8-BFC3-88A2-54A0-4E51853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30D38-37FC-D36C-CE45-6CDBD8D86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C8BE6-3E20-83ED-FCF6-B2964990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03245-A775-0664-B0E9-71B51CF1E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A46770-9CAF-02C5-B7F9-E2C02D317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13B8C8-C1DD-2DB5-66EC-91BDC92D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95374B-88CD-A892-A58E-CAEEFE54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935C4-07F4-AB7D-EC59-3A5A2E9AC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3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46B4-7F25-211B-6CC1-0024D2DB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A6A81-B0B4-17E1-7106-178B1D54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AC9ACB-0D02-A888-36E1-61BB8CD8A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63CE6-EE3A-FFF6-B5F5-829DB61C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5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E7FF-8B33-8F67-86C1-C0DC51437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6188B-CC11-4758-96C5-1346CB6CC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7770D-9B7B-8A58-A47B-F2A58DCD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23E5-4637-9226-3A0D-7C44FD0E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1E88-47AC-E7EA-49F8-6703E8056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46A0D-1740-797F-9163-9F918358D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C71B3-9304-63AD-8124-1CD58D96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6A799-1AF4-5755-B4AE-786361594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8452F-9419-AC1C-9E8C-6456F303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65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B638-96B1-4D38-375A-47D3169F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28C886-0713-A01C-229D-D3918095A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4852C-FC98-6F92-7443-F4D4D4000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509CE-5245-F505-0B5D-DE6118A7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CBA1F-2B81-0797-D0FD-892CFBB1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12868-1143-D2D5-3EF6-C405C569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98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A580A-570D-7518-051A-01BBE3AD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90F33-5C5C-83F9-F000-803D07615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3E958-2278-255C-C316-F0D43511E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A44E7-4F5A-FC42-9CA3-EF9505FF89B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6F2E4-D69A-9588-BECB-4035E58E0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F5EB0-7540-6325-782E-9BB9ACC60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E2FB8-CCA7-7348-88CD-0EDA930F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4.svg"/><Relationship Id="rId7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38.svg"/><Relationship Id="rId18" Type="http://schemas.openxmlformats.org/officeDocument/2006/relationships/image" Target="../media/image47.png"/><Relationship Id="rId3" Type="http://schemas.openxmlformats.org/officeDocument/2006/relationships/image" Target="../media/image3.png"/><Relationship Id="rId21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1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6.svg"/><Relationship Id="rId5" Type="http://schemas.openxmlformats.org/officeDocument/2006/relationships/image" Target="../media/image29.svg"/><Relationship Id="rId15" Type="http://schemas.openxmlformats.org/officeDocument/2006/relationships/image" Target="../media/image40.svg"/><Relationship Id="rId23" Type="http://schemas.openxmlformats.org/officeDocument/2006/relationships/image" Target="../media/image44.svg"/><Relationship Id="rId10" Type="http://schemas.openxmlformats.org/officeDocument/2006/relationships/image" Target="../media/image45.png"/><Relationship Id="rId19" Type="http://schemas.openxmlformats.org/officeDocument/2006/relationships/image" Target="../media/image48.svg"/><Relationship Id="rId4" Type="http://schemas.openxmlformats.org/officeDocument/2006/relationships/image" Target="../media/image28.png"/><Relationship Id="rId9" Type="http://schemas.openxmlformats.org/officeDocument/2006/relationships/image" Target="../media/image118.png"/><Relationship Id="rId14" Type="http://schemas.openxmlformats.org/officeDocument/2006/relationships/image" Target="../media/image39.png"/><Relationship Id="rId22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20.svg"/><Relationship Id="rId4" Type="http://schemas.openxmlformats.org/officeDocument/2006/relationships/image" Target="../media/image28.png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12" Type="http://schemas.openxmlformats.org/officeDocument/2006/relationships/image" Target="../media/image55.sv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29.svg"/><Relationship Id="rId15" Type="http://schemas.openxmlformats.org/officeDocument/2006/relationships/image" Target="../media/image58.png"/><Relationship Id="rId10" Type="http://schemas.openxmlformats.org/officeDocument/2006/relationships/image" Target="../media/image53.svg"/><Relationship Id="rId4" Type="http://schemas.openxmlformats.org/officeDocument/2006/relationships/image" Target="../media/image28.pn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23.jpeg"/><Relationship Id="rId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microsoft.com/office/2007/relationships/hdphoto" Target="../media/hdphoto6.wdp"/><Relationship Id="rId18" Type="http://schemas.openxmlformats.org/officeDocument/2006/relationships/image" Target="../media/image139.png"/><Relationship Id="rId3" Type="http://schemas.openxmlformats.org/officeDocument/2006/relationships/image" Target="../media/image128.png"/><Relationship Id="rId21" Type="http://schemas.microsoft.com/office/2007/relationships/hdphoto" Target="../media/hdphoto9.wdp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microsoft.com/office/2007/relationships/hdphoto" Target="../media/hdphoto7.wdp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8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11" Type="http://schemas.microsoft.com/office/2007/relationships/hdphoto" Target="../media/hdphoto5.wdp"/><Relationship Id="rId5" Type="http://schemas.openxmlformats.org/officeDocument/2006/relationships/image" Target="../media/image129.png"/><Relationship Id="rId15" Type="http://schemas.openxmlformats.org/officeDocument/2006/relationships/image" Target="../media/image137.png"/><Relationship Id="rId23" Type="http://schemas.microsoft.com/office/2007/relationships/hdphoto" Target="../media/hdphoto10.wdp"/><Relationship Id="rId10" Type="http://schemas.openxmlformats.org/officeDocument/2006/relationships/image" Target="../media/image134.png"/><Relationship Id="rId19" Type="http://schemas.microsoft.com/office/2007/relationships/hdphoto" Target="../media/hdphoto8.wdp"/><Relationship Id="rId4" Type="http://schemas.microsoft.com/office/2007/relationships/hdphoto" Target="../media/hdphoto4.wdp"/><Relationship Id="rId9" Type="http://schemas.openxmlformats.org/officeDocument/2006/relationships/image" Target="../media/image133.png"/><Relationship Id="rId14" Type="http://schemas.openxmlformats.org/officeDocument/2006/relationships/image" Target="../media/image136.png"/><Relationship Id="rId22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48.png"/><Relationship Id="rId18" Type="http://schemas.openxmlformats.org/officeDocument/2006/relationships/image" Target="../media/image152.png"/><Relationship Id="rId3" Type="http://schemas.openxmlformats.org/officeDocument/2006/relationships/image" Target="../media/image142.jpeg"/><Relationship Id="rId7" Type="http://schemas.openxmlformats.org/officeDocument/2006/relationships/image" Target="../media/image145.png"/><Relationship Id="rId12" Type="http://schemas.microsoft.com/office/2007/relationships/hdphoto" Target="../media/hdphoto14.wdp"/><Relationship Id="rId17" Type="http://schemas.openxmlformats.org/officeDocument/2006/relationships/image" Target="../media/image15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0.png"/><Relationship Id="rId1" Type="http://schemas.openxmlformats.org/officeDocument/2006/relationships/video" Target="https://www.youtube.com/embed/i_JS1YG8H2c?feature=oembed" TargetMode="External"/><Relationship Id="rId6" Type="http://schemas.microsoft.com/office/2007/relationships/hdphoto" Target="../media/hdphoto11.wdp"/><Relationship Id="rId11" Type="http://schemas.openxmlformats.org/officeDocument/2006/relationships/image" Target="../media/image147.png"/><Relationship Id="rId5" Type="http://schemas.openxmlformats.org/officeDocument/2006/relationships/image" Target="../media/image144.png"/><Relationship Id="rId15" Type="http://schemas.openxmlformats.org/officeDocument/2006/relationships/image" Target="../media/image149.png"/><Relationship Id="rId10" Type="http://schemas.microsoft.com/office/2007/relationships/hdphoto" Target="../media/hdphoto13.wdp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microsoft.com/office/2007/relationships/hdphoto" Target="../media/hdphoto1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png"/><Relationship Id="rId4" Type="http://schemas.openxmlformats.org/officeDocument/2006/relationships/image" Target="../media/image1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.png"/><Relationship Id="rId21" Type="http://schemas.openxmlformats.org/officeDocument/2006/relationships/image" Target="../media/image30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29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28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Relationship Id="rId22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5.svg"/><Relationship Id="rId5" Type="http://schemas.openxmlformats.org/officeDocument/2006/relationships/image" Target="../media/image29.svg"/><Relationship Id="rId15" Type="http://schemas.openxmlformats.org/officeDocument/2006/relationships/image" Target="../media/image59.svg"/><Relationship Id="rId10" Type="http://schemas.openxmlformats.org/officeDocument/2006/relationships/image" Target="../media/image54.png"/><Relationship Id="rId4" Type="http://schemas.openxmlformats.org/officeDocument/2006/relationships/image" Target="../media/image2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3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29.svg"/><Relationship Id="rId4" Type="http://schemas.openxmlformats.org/officeDocument/2006/relationships/image" Target="../media/image6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26" Type="http://schemas.openxmlformats.org/officeDocument/2006/relationships/image" Target="../media/image90.png"/><Relationship Id="rId39" Type="http://schemas.openxmlformats.org/officeDocument/2006/relationships/image" Target="../media/image102.png"/><Relationship Id="rId21" Type="http://schemas.openxmlformats.org/officeDocument/2006/relationships/image" Target="../media/image86.png"/><Relationship Id="rId34" Type="http://schemas.openxmlformats.org/officeDocument/2006/relationships/image" Target="../media/image97.png"/><Relationship Id="rId42" Type="http://schemas.openxmlformats.org/officeDocument/2006/relationships/image" Target="../media/image105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3.png"/><Relationship Id="rId41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24" Type="http://schemas.openxmlformats.org/officeDocument/2006/relationships/image" Target="../media/image89.png"/><Relationship Id="rId32" Type="http://schemas.openxmlformats.org/officeDocument/2006/relationships/image" Target="../media/image96.png"/><Relationship Id="rId37" Type="http://schemas.openxmlformats.org/officeDocument/2006/relationships/image" Target="../media/image100.png"/><Relationship Id="rId40" Type="http://schemas.openxmlformats.org/officeDocument/2006/relationships/image" Target="../media/image103.jpeg"/><Relationship Id="rId5" Type="http://schemas.openxmlformats.org/officeDocument/2006/relationships/image" Target="../media/image71.png"/><Relationship Id="rId15" Type="http://schemas.openxmlformats.org/officeDocument/2006/relationships/image" Target="../media/image3.png"/><Relationship Id="rId23" Type="http://schemas.openxmlformats.org/officeDocument/2006/relationships/image" Target="../media/image88.png"/><Relationship Id="rId28" Type="http://schemas.openxmlformats.org/officeDocument/2006/relationships/image" Target="../media/image92.png"/><Relationship Id="rId36" Type="http://schemas.openxmlformats.org/officeDocument/2006/relationships/image" Target="../media/image99.png"/><Relationship Id="rId10" Type="http://schemas.openxmlformats.org/officeDocument/2006/relationships/image" Target="../media/image76.svg"/><Relationship Id="rId19" Type="http://schemas.openxmlformats.org/officeDocument/2006/relationships/image" Target="../media/image84.png"/><Relationship Id="rId31" Type="http://schemas.openxmlformats.org/officeDocument/2006/relationships/image" Target="../media/image95.pn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Relationship Id="rId22" Type="http://schemas.openxmlformats.org/officeDocument/2006/relationships/image" Target="../media/image87.png"/><Relationship Id="rId27" Type="http://schemas.openxmlformats.org/officeDocument/2006/relationships/image" Target="../media/image91.jpeg"/><Relationship Id="rId30" Type="http://schemas.openxmlformats.org/officeDocument/2006/relationships/image" Target="../media/image94.png"/><Relationship Id="rId35" Type="http://schemas.openxmlformats.org/officeDocument/2006/relationships/image" Target="../media/image98.png"/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12" Type="http://schemas.openxmlformats.org/officeDocument/2006/relationships/image" Target="../media/image78.svg"/><Relationship Id="rId17" Type="http://schemas.openxmlformats.org/officeDocument/2006/relationships/image" Target="../media/image82.png"/><Relationship Id="rId25" Type="http://schemas.microsoft.com/office/2007/relationships/hdphoto" Target="../media/hdphoto2.wdp"/><Relationship Id="rId33" Type="http://schemas.microsoft.com/office/2007/relationships/hdphoto" Target="../media/hdphoto3.wdp"/><Relationship Id="rId38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8.png"/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09.png"/><Relationship Id="rId5" Type="http://schemas.openxmlformats.org/officeDocument/2006/relationships/image" Target="../media/image29.svg"/><Relationship Id="rId15" Type="http://schemas.openxmlformats.org/officeDocument/2006/relationships/image" Target="../media/image111.png"/><Relationship Id="rId10" Type="http://schemas.openxmlformats.org/officeDocument/2006/relationships/image" Target="../media/image108.png"/><Relationship Id="rId4" Type="http://schemas.openxmlformats.org/officeDocument/2006/relationships/image" Target="../media/image28.png"/><Relationship Id="rId9" Type="http://schemas.openxmlformats.org/officeDocument/2006/relationships/image" Target="../media/image10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5CA022-794C-8CEC-C818-667B5119D204}"/>
              </a:ext>
            </a:extLst>
          </p:cNvPr>
          <p:cNvSpPr/>
          <p:nvPr/>
        </p:nvSpPr>
        <p:spPr>
          <a:xfrm rot="10800000">
            <a:off x="9229718" y="-1171312"/>
            <a:ext cx="3525520" cy="3671888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62000">
                <a:srgbClr val="C00000">
                  <a:lumMod val="94882"/>
                  <a:lumOff val="511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3835F-DF59-63B0-CC24-74FD97AE4F5D}"/>
              </a:ext>
            </a:extLst>
          </p:cNvPr>
          <p:cNvSpPr/>
          <p:nvPr/>
        </p:nvSpPr>
        <p:spPr>
          <a:xfrm>
            <a:off x="1156600" y="2865120"/>
            <a:ext cx="3894616" cy="399288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65000">
                <a:srgbClr val="C00000">
                  <a:lumMod val="86838"/>
                  <a:lumOff val="13162"/>
                </a:srgbClr>
              </a:gs>
            </a:gsLst>
            <a:lin ang="5400000" scaled="1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C4E7F3D-4681-D112-DF16-16367DE1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33" t="2235" r="1446" b="3165"/>
          <a:stretch>
            <a:fillRect/>
          </a:stretch>
        </p:blipFill>
        <p:spPr>
          <a:xfrm>
            <a:off x="3570316" y="4836710"/>
            <a:ext cx="1423686" cy="1423686"/>
          </a:xfrm>
          <a:custGeom>
            <a:avLst/>
            <a:gdLst>
              <a:gd name="connsiteX0" fmla="*/ 711843 w 1423686"/>
              <a:gd name="connsiteY0" fmla="*/ 0 h 1423686"/>
              <a:gd name="connsiteX1" fmla="*/ 1423686 w 1423686"/>
              <a:gd name="connsiteY1" fmla="*/ 711843 h 1423686"/>
              <a:gd name="connsiteX2" fmla="*/ 711843 w 1423686"/>
              <a:gd name="connsiteY2" fmla="*/ 1423686 h 1423686"/>
              <a:gd name="connsiteX3" fmla="*/ 0 w 1423686"/>
              <a:gd name="connsiteY3" fmla="*/ 711843 h 1423686"/>
              <a:gd name="connsiteX4" fmla="*/ 711843 w 1423686"/>
              <a:gd name="connsiteY4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686" h="1423686">
                <a:moveTo>
                  <a:pt x="711843" y="0"/>
                </a:moveTo>
                <a:cubicBezTo>
                  <a:pt x="1104983" y="0"/>
                  <a:pt x="1423686" y="318703"/>
                  <a:pt x="1423686" y="711843"/>
                </a:cubicBezTo>
                <a:cubicBezTo>
                  <a:pt x="1423686" y="1104983"/>
                  <a:pt x="1104983" y="1423686"/>
                  <a:pt x="711843" y="1423686"/>
                </a:cubicBezTo>
                <a:cubicBezTo>
                  <a:pt x="318703" y="1423686"/>
                  <a:pt x="0" y="1104983"/>
                  <a:pt x="0" y="711843"/>
                </a:cubicBezTo>
                <a:cubicBezTo>
                  <a:pt x="0" y="318703"/>
                  <a:pt x="318703" y="0"/>
                  <a:pt x="711843" y="0"/>
                </a:cubicBezTo>
                <a:close/>
              </a:path>
            </a:pathLst>
          </a:custGeom>
        </p:spPr>
      </p:pic>
      <p:pic>
        <p:nvPicPr>
          <p:cNvPr id="1030" name="Picture 6" descr="Macbook PNG Image | Identity design logo, Layout design inspiration, Black  wallpaper">
            <a:extLst>
              <a:ext uri="{FF2B5EF4-FFF2-40B4-BE49-F238E27FC236}">
                <a16:creationId xmlns:a16="http://schemas.microsoft.com/office/drawing/2014/main" id="{D22E6FE1-94CA-ADA4-EB97-2D667079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698" y="1436719"/>
            <a:ext cx="6915447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ABE4E7-CBEF-297A-0147-B8420D11DAEA}"/>
              </a:ext>
            </a:extLst>
          </p:cNvPr>
          <p:cNvSpPr/>
          <p:nvPr/>
        </p:nvSpPr>
        <p:spPr>
          <a:xfrm>
            <a:off x="7277674" y="1645922"/>
            <a:ext cx="5223087" cy="31936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>
                <a:latin typeface="YouTube Sans Medium" pitchFamily="2" charset="77"/>
              </a:rPr>
              <a:t>PRODUCT BENDERS (GROUP 2)</a:t>
            </a:r>
          </a:p>
          <a:p>
            <a:pPr algn="ctr"/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Fan Wu</a:t>
            </a:r>
          </a:p>
          <a:p>
            <a:pPr algn="ctr"/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Shubham </a:t>
            </a:r>
            <a:r>
              <a:rPr lang="en-US" sz="2400" err="1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Bargal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 </a:t>
            </a:r>
          </a:p>
          <a:p>
            <a:pPr algn="ctr"/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Harish </a:t>
            </a:r>
            <a:r>
              <a:rPr lang="en-US" sz="2400" err="1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Sasidaran</a:t>
            </a:r>
            <a:endParaRPr lang="en-US" sz="2400">
              <a:solidFill>
                <a:schemeClr val="bg1">
                  <a:lumMod val="95000"/>
                </a:schemeClr>
              </a:solidFill>
              <a:latin typeface="YouTube Sans Medium" pitchFamily="2" charset="77"/>
            </a:endParaRPr>
          </a:p>
          <a:p>
            <a:pPr algn="ctr"/>
            <a:r>
              <a:rPr lang="en-US" sz="2400" err="1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Ishika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 Singh Chandel</a:t>
            </a:r>
          </a:p>
          <a:p>
            <a:pPr algn="ctr"/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Zohaib Sheik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35F7831-C19F-5B59-121C-F353984A3219}"/>
              </a:ext>
            </a:extLst>
          </p:cNvPr>
          <p:cNvSpPr>
            <a:spLocks noChangeAspect="1"/>
          </p:cNvSpPr>
          <p:nvPr/>
        </p:nvSpPr>
        <p:spPr>
          <a:xfrm rot="5400000">
            <a:off x="9726583" y="4428869"/>
            <a:ext cx="265679" cy="265679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0C54DB88-5B35-D486-B8EE-32BE6C28C064}"/>
              </a:ext>
            </a:extLst>
          </p:cNvPr>
          <p:cNvSpPr>
            <a:spLocks noChangeAspect="1"/>
          </p:cNvSpPr>
          <p:nvPr/>
        </p:nvSpPr>
        <p:spPr>
          <a:xfrm rot="16200000">
            <a:off x="8460690" y="4428868"/>
            <a:ext cx="265679" cy="265679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E4D8B0B0-7666-BE79-037F-A139B14A2F26}"/>
              </a:ext>
            </a:extLst>
          </p:cNvPr>
          <p:cNvSpPr>
            <a:spLocks noChangeAspect="1"/>
          </p:cNvSpPr>
          <p:nvPr/>
        </p:nvSpPr>
        <p:spPr>
          <a:xfrm rot="5400000">
            <a:off x="10992477" y="4428869"/>
            <a:ext cx="265679" cy="265679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444B43-76D6-4C83-51FE-3E82D40ED62F}"/>
              </a:ext>
            </a:extLst>
          </p:cNvPr>
          <p:cNvCxnSpPr>
            <a:cxnSpLocks/>
          </p:cNvCxnSpPr>
          <p:nvPr/>
        </p:nvCxnSpPr>
        <p:spPr>
          <a:xfrm flipH="1">
            <a:off x="8357431" y="4389191"/>
            <a:ext cx="1" cy="3657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CF9DC5-832C-0D8C-8A18-B12A574C3275}"/>
              </a:ext>
            </a:extLst>
          </p:cNvPr>
          <p:cNvCxnSpPr>
            <a:cxnSpLocks/>
          </p:cNvCxnSpPr>
          <p:nvPr/>
        </p:nvCxnSpPr>
        <p:spPr>
          <a:xfrm flipH="1">
            <a:off x="11361415" y="4389191"/>
            <a:ext cx="1" cy="3657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FAE852-1328-6858-1C87-250D492768AF}"/>
              </a:ext>
            </a:extLst>
          </p:cNvPr>
          <p:cNvGrpSpPr/>
          <p:nvPr/>
        </p:nvGrpSpPr>
        <p:grpSpPr>
          <a:xfrm>
            <a:off x="247494" y="2030589"/>
            <a:ext cx="7066359" cy="1569660"/>
            <a:chOff x="247494" y="2030589"/>
            <a:chExt cx="7066359" cy="156966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B137E7-5438-6C73-0F16-CC445525A47C}"/>
                </a:ext>
              </a:extLst>
            </p:cNvPr>
            <p:cNvSpPr txBox="1"/>
            <p:nvPr/>
          </p:nvSpPr>
          <p:spPr>
            <a:xfrm>
              <a:off x="2527247" y="2030589"/>
              <a:ext cx="47866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>
                  <a:solidFill>
                    <a:schemeClr val="bg1"/>
                  </a:solidFill>
                  <a:latin typeface="YouTube Sans Medium" pitchFamily="2" charset="77"/>
                </a:rPr>
                <a:t>YouTube</a:t>
              </a:r>
            </a:p>
          </p:txBody>
        </p:sp>
        <p:pic>
          <p:nvPicPr>
            <p:cNvPr id="1032" name="Picture 8" descr="THE NEW YOUTUBE LOGO PNG 2023">
              <a:extLst>
                <a:ext uri="{FF2B5EF4-FFF2-40B4-BE49-F238E27FC236}">
                  <a16:creationId xmlns:a16="http://schemas.microsoft.com/office/drawing/2014/main" id="{F7CC88FA-992D-34B8-78A9-B46A3505E5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958"/>
            <a:stretch/>
          </p:blipFill>
          <p:spPr bwMode="auto">
            <a:xfrm>
              <a:off x="247494" y="2030589"/>
              <a:ext cx="2279753" cy="1548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17EE0DB2-5544-0FEF-65C7-C327377CBADA}"/>
              </a:ext>
            </a:extLst>
          </p:cNvPr>
          <p:cNvSpPr/>
          <p:nvPr/>
        </p:nvSpPr>
        <p:spPr>
          <a:xfrm>
            <a:off x="1871583" y="4875734"/>
            <a:ext cx="1423686" cy="142368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67F553-92E9-7C50-B4F0-E491C2A3D1A3}"/>
              </a:ext>
            </a:extLst>
          </p:cNvPr>
          <p:cNvSpPr/>
          <p:nvPr/>
        </p:nvSpPr>
        <p:spPr>
          <a:xfrm>
            <a:off x="5178747" y="4826026"/>
            <a:ext cx="1423686" cy="1423686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15EA18-9538-E9FC-32A5-606701D54AA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016" r="3611" b="29725"/>
          <a:stretch>
            <a:fillRect/>
          </a:stretch>
        </p:blipFill>
        <p:spPr>
          <a:xfrm>
            <a:off x="247494" y="4889929"/>
            <a:ext cx="1423686" cy="1423686"/>
          </a:xfrm>
          <a:custGeom>
            <a:avLst/>
            <a:gdLst>
              <a:gd name="connsiteX0" fmla="*/ 711843 w 1423686"/>
              <a:gd name="connsiteY0" fmla="*/ 0 h 1423686"/>
              <a:gd name="connsiteX1" fmla="*/ 1423686 w 1423686"/>
              <a:gd name="connsiteY1" fmla="*/ 711843 h 1423686"/>
              <a:gd name="connsiteX2" fmla="*/ 711843 w 1423686"/>
              <a:gd name="connsiteY2" fmla="*/ 1423686 h 1423686"/>
              <a:gd name="connsiteX3" fmla="*/ 0 w 1423686"/>
              <a:gd name="connsiteY3" fmla="*/ 711843 h 1423686"/>
              <a:gd name="connsiteX4" fmla="*/ 711843 w 1423686"/>
              <a:gd name="connsiteY4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686" h="1423686">
                <a:moveTo>
                  <a:pt x="711843" y="0"/>
                </a:moveTo>
                <a:cubicBezTo>
                  <a:pt x="1104983" y="0"/>
                  <a:pt x="1423686" y="318703"/>
                  <a:pt x="1423686" y="711843"/>
                </a:cubicBezTo>
                <a:cubicBezTo>
                  <a:pt x="1423686" y="1104983"/>
                  <a:pt x="1104983" y="1423686"/>
                  <a:pt x="711843" y="1423686"/>
                </a:cubicBezTo>
                <a:cubicBezTo>
                  <a:pt x="318703" y="1423686"/>
                  <a:pt x="0" y="1104983"/>
                  <a:pt x="0" y="711843"/>
                </a:cubicBezTo>
                <a:cubicBezTo>
                  <a:pt x="0" y="318703"/>
                  <a:pt x="318703" y="0"/>
                  <a:pt x="711843" y="0"/>
                </a:cubicBezTo>
                <a:close/>
              </a:path>
            </a:pathLst>
          </a:cu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C969A0A-EBD6-1287-4DE6-3DB57494D9D8}"/>
              </a:ext>
            </a:extLst>
          </p:cNvPr>
          <p:cNvSpPr/>
          <p:nvPr/>
        </p:nvSpPr>
        <p:spPr>
          <a:xfrm>
            <a:off x="6911963" y="4822877"/>
            <a:ext cx="1423686" cy="1423686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CA111-3A4E-8B29-47D2-7882C6E0D031}"/>
              </a:ext>
            </a:extLst>
          </p:cNvPr>
          <p:cNvSpPr txBox="1"/>
          <p:nvPr/>
        </p:nvSpPr>
        <p:spPr>
          <a:xfrm>
            <a:off x="581855" y="6299420"/>
            <a:ext cx="613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Fan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F2F23F-451F-CCA3-DAAA-3B6FFF9E9D3A}"/>
              </a:ext>
            </a:extLst>
          </p:cNvPr>
          <p:cNvSpPr txBox="1"/>
          <p:nvPr/>
        </p:nvSpPr>
        <p:spPr>
          <a:xfrm>
            <a:off x="2084039" y="6299420"/>
            <a:ext cx="1156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Shubham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E9334-27F1-0C9D-B451-DF3E34809183}"/>
              </a:ext>
            </a:extLst>
          </p:cNvPr>
          <p:cNvSpPr txBox="1"/>
          <p:nvPr/>
        </p:nvSpPr>
        <p:spPr>
          <a:xfrm>
            <a:off x="3685380" y="6312340"/>
            <a:ext cx="8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Harish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CBD30F-EBAD-8C20-F99E-77D6E80E811E}"/>
              </a:ext>
            </a:extLst>
          </p:cNvPr>
          <p:cNvSpPr txBox="1"/>
          <p:nvPr/>
        </p:nvSpPr>
        <p:spPr>
          <a:xfrm>
            <a:off x="5365037" y="6311813"/>
            <a:ext cx="757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err="1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Ishika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FF1BB4-8017-7625-FF3B-E3CA60A5B868}"/>
              </a:ext>
            </a:extLst>
          </p:cNvPr>
          <p:cNvSpPr txBox="1"/>
          <p:nvPr/>
        </p:nvSpPr>
        <p:spPr>
          <a:xfrm>
            <a:off x="7313853" y="6311813"/>
            <a:ext cx="864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YouTube Sans Medium" pitchFamily="2" charset="77"/>
              </a:rPr>
              <a:t>Zohaib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4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507D92-0478-3093-0F49-677EDAEF3D55}"/>
              </a:ext>
            </a:extLst>
          </p:cNvPr>
          <p:cNvGrpSpPr/>
          <p:nvPr/>
        </p:nvGrpSpPr>
        <p:grpSpPr>
          <a:xfrm>
            <a:off x="0" y="-11855"/>
            <a:ext cx="12192000" cy="1227913"/>
            <a:chOff x="0" y="-11855"/>
            <a:chExt cx="12192000" cy="12279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A8A79F-3DF4-AEA6-4EFD-AA04A008CBC5}"/>
                </a:ext>
              </a:extLst>
            </p:cNvPr>
            <p:cNvSpPr/>
            <p:nvPr/>
          </p:nvSpPr>
          <p:spPr>
            <a:xfrm>
              <a:off x="0" y="-11855"/>
              <a:ext cx="12192000" cy="122791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81CF487-1EC3-1734-BFF2-61F05528F915}"/>
                </a:ext>
              </a:extLst>
            </p:cNvPr>
            <p:cNvGrpSpPr/>
            <p:nvPr/>
          </p:nvGrpSpPr>
          <p:grpSpPr>
            <a:xfrm>
              <a:off x="1170359" y="383345"/>
              <a:ext cx="2974621" cy="584775"/>
              <a:chOff x="1170359" y="383345"/>
              <a:chExt cx="2974621" cy="58477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56BA554-054C-8092-2A1A-B43AA7076EC2}"/>
                  </a:ext>
                </a:extLst>
              </p:cNvPr>
              <p:cNvGrpSpPr/>
              <p:nvPr/>
            </p:nvGrpSpPr>
            <p:grpSpPr>
              <a:xfrm>
                <a:off x="1170359" y="545149"/>
                <a:ext cx="256051" cy="231648"/>
                <a:chOff x="1052506" y="367409"/>
                <a:chExt cx="243859" cy="231648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5F8F5BB-5287-B20D-765C-C4C8DFAA0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2510" y="367409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01983EE7-71D5-BE89-6888-E256C6D82B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2506" y="483233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FCC39A8B-FC3F-F6DB-6FAB-4A33411365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2525" y="599057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EA99C7-A361-1425-03EE-491D4B5E7E64}"/>
                  </a:ext>
                </a:extLst>
              </p:cNvPr>
              <p:cNvSpPr txBox="1"/>
              <p:nvPr/>
            </p:nvSpPr>
            <p:spPr>
              <a:xfrm>
                <a:off x="2223189" y="383345"/>
                <a:ext cx="1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10" name="Picture 8" descr="THE NEW YOUTUBE LOGO PNG 2023">
                <a:extLst>
                  <a:ext uri="{FF2B5EF4-FFF2-40B4-BE49-F238E27FC236}">
                    <a16:creationId xmlns:a16="http://schemas.microsoft.com/office/drawing/2014/main" id="{7DDEEF39-F60B-6A4D-8B72-4D49201750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1718773" y="480661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38EECD-0A78-A3E8-F8E0-32A3BC65E48F}"/>
                </a:ext>
              </a:extLst>
            </p:cNvPr>
            <p:cNvSpPr/>
            <p:nvPr/>
          </p:nvSpPr>
          <p:spPr>
            <a:xfrm>
              <a:off x="4798247" y="461188"/>
              <a:ext cx="5619635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 sz="2000">
                  <a:latin typeface="YouTube Sans Medium" pitchFamily="2" charset="77"/>
                </a:rPr>
                <a:t>CRITICAL APPRECIATION</a:t>
              </a:r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EC27A75A-767D-C36A-AF50-16BF8BE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298" y="511567"/>
              <a:ext cx="365760" cy="36576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E96FF0-F20B-5B8D-0BC6-F6CAE8B0928E}"/>
              </a:ext>
            </a:extLst>
          </p:cNvPr>
          <p:cNvGrpSpPr/>
          <p:nvPr/>
        </p:nvGrpSpPr>
        <p:grpSpPr>
          <a:xfrm>
            <a:off x="180511" y="121676"/>
            <a:ext cx="650488" cy="194662"/>
            <a:chOff x="978959" y="554063"/>
            <a:chExt cx="650488" cy="19466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B311DE-6559-A59C-C66A-2FFA54E31D73}"/>
                </a:ext>
              </a:extLst>
            </p:cNvPr>
            <p:cNvSpPr/>
            <p:nvPr/>
          </p:nvSpPr>
          <p:spPr>
            <a:xfrm>
              <a:off x="978959" y="554063"/>
              <a:ext cx="194662" cy="1946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3FF4AA-ACBD-E924-1E6E-9442A20A73E4}"/>
                </a:ext>
              </a:extLst>
            </p:cNvPr>
            <p:cNvSpPr/>
            <p:nvPr/>
          </p:nvSpPr>
          <p:spPr>
            <a:xfrm>
              <a:off x="1206872" y="554063"/>
              <a:ext cx="194662" cy="1946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9911D1-BE59-5420-C21F-13880082BF24}"/>
                </a:ext>
              </a:extLst>
            </p:cNvPr>
            <p:cNvSpPr/>
            <p:nvPr/>
          </p:nvSpPr>
          <p:spPr>
            <a:xfrm>
              <a:off x="1434785" y="554063"/>
              <a:ext cx="194662" cy="19466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695F0A-7DA8-EED1-3B5E-3E5E25D0E32F}"/>
              </a:ext>
            </a:extLst>
          </p:cNvPr>
          <p:cNvSpPr txBox="1"/>
          <p:nvPr/>
        </p:nvSpPr>
        <p:spPr>
          <a:xfrm>
            <a:off x="2007403" y="1371878"/>
            <a:ext cx="169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YouTube Sans" pitchFamily="2" charset="77"/>
              </a:rPr>
              <a:t>Strengths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D538FB-7A19-FF54-DD33-AA1426CDF8B0}"/>
              </a:ext>
            </a:extLst>
          </p:cNvPr>
          <p:cNvSpPr txBox="1"/>
          <p:nvPr/>
        </p:nvSpPr>
        <p:spPr>
          <a:xfrm>
            <a:off x="8536677" y="1371878"/>
            <a:ext cx="214583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YouTube Sans"/>
              </a:rPr>
              <a:t>Weakness</a:t>
            </a:r>
            <a:endParaRPr lang="en-US" sz="2800" b="1">
              <a:solidFill>
                <a:schemeClr val="bg1"/>
              </a:solidFill>
              <a:latin typeface="YouTube Sans" pitchFamily="2" charset="77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D09529-B00E-7AC4-C7F9-4B538659CFCD}"/>
              </a:ext>
            </a:extLst>
          </p:cNvPr>
          <p:cNvCxnSpPr/>
          <p:nvPr/>
        </p:nvCxnSpPr>
        <p:spPr>
          <a:xfrm>
            <a:off x="6096000" y="1791093"/>
            <a:ext cx="0" cy="458142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347789-91AB-B07D-F869-22112F3FD497}"/>
              </a:ext>
            </a:extLst>
          </p:cNvPr>
          <p:cNvGrpSpPr/>
          <p:nvPr/>
        </p:nvGrpSpPr>
        <p:grpSpPr>
          <a:xfrm>
            <a:off x="622188" y="2141889"/>
            <a:ext cx="1960220" cy="2066192"/>
            <a:chOff x="622188" y="2254189"/>
            <a:chExt cx="1645920" cy="1734900"/>
          </a:xfrm>
        </p:grpSpPr>
        <p:sp>
          <p:nvSpPr>
            <p:cNvPr id="23" name="Rectangle: Rounded Corners 17">
              <a:extLst>
                <a:ext uri="{FF2B5EF4-FFF2-40B4-BE49-F238E27FC236}">
                  <a16:creationId xmlns:a16="http://schemas.microsoft.com/office/drawing/2014/main" id="{9D31B23E-7DCD-5233-022F-EC8CFFD6FE95}"/>
                </a:ext>
              </a:extLst>
            </p:cNvPr>
            <p:cNvSpPr/>
            <p:nvPr/>
          </p:nvSpPr>
          <p:spPr>
            <a:xfrm>
              <a:off x="622188" y="2254564"/>
              <a:ext cx="1645920" cy="1734525"/>
            </a:xfrm>
            <a:prstGeom prst="roundRect">
              <a:avLst>
                <a:gd name="adj" fmla="val 177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br>
                <a:rPr lang="en-US" sz="1300">
                  <a:latin typeface="Calibri"/>
                  <a:cs typeface="Calibri"/>
                </a:rPr>
              </a:br>
              <a:br>
                <a:rPr lang="en-US" sz="1300">
                  <a:latin typeface="Calibri"/>
                  <a:cs typeface="Calibri"/>
                </a:rPr>
              </a:br>
              <a:endParaRPr lang="en-US" sz="130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300">
                <a:latin typeface="Calibri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1300">
                <a:solidFill>
                  <a:schemeClr val="tx1"/>
                </a:solidFill>
                <a:cs typeface="Calibri"/>
              </a:endParaRPr>
            </a:p>
          </p:txBody>
        </p:sp>
        <p:sp>
          <p:nvSpPr>
            <p:cNvPr id="22" name="Rectangle: Rounded Corners 17">
              <a:extLst>
                <a:ext uri="{FF2B5EF4-FFF2-40B4-BE49-F238E27FC236}">
                  <a16:creationId xmlns:a16="http://schemas.microsoft.com/office/drawing/2014/main" id="{1D8381B6-FCF4-4767-9462-082700E17E09}"/>
                </a:ext>
              </a:extLst>
            </p:cNvPr>
            <p:cNvSpPr/>
            <p:nvPr/>
          </p:nvSpPr>
          <p:spPr>
            <a:xfrm>
              <a:off x="622188" y="2254189"/>
              <a:ext cx="1645920" cy="640146"/>
            </a:xfrm>
            <a:prstGeom prst="roundRect">
              <a:avLst>
                <a:gd name="adj" fmla="val 28429"/>
              </a:avLst>
            </a:prstGeom>
            <a:solidFill>
              <a:srgbClr val="BC363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YOUTUBE-SANS-LIGHT"/>
                  <a:cs typeface="Calibri"/>
                </a:rPr>
                <a:t>New Job Market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690F58-B305-9C55-E13C-A21C7090011F}"/>
              </a:ext>
            </a:extLst>
          </p:cNvPr>
          <p:cNvGrpSpPr/>
          <p:nvPr/>
        </p:nvGrpSpPr>
        <p:grpSpPr>
          <a:xfrm>
            <a:off x="3184084" y="2141889"/>
            <a:ext cx="1960220" cy="2066192"/>
            <a:chOff x="622188" y="2254189"/>
            <a:chExt cx="1645920" cy="1734900"/>
          </a:xfrm>
        </p:grpSpPr>
        <p:sp>
          <p:nvSpPr>
            <p:cNvPr id="26" name="Rectangle: Rounded Corners 17">
              <a:extLst>
                <a:ext uri="{FF2B5EF4-FFF2-40B4-BE49-F238E27FC236}">
                  <a16:creationId xmlns:a16="http://schemas.microsoft.com/office/drawing/2014/main" id="{84E7F531-D43B-424E-8E4E-D4F20543A9C7}"/>
                </a:ext>
              </a:extLst>
            </p:cNvPr>
            <p:cNvSpPr/>
            <p:nvPr/>
          </p:nvSpPr>
          <p:spPr>
            <a:xfrm>
              <a:off x="622188" y="2254564"/>
              <a:ext cx="1645920" cy="1734525"/>
            </a:xfrm>
            <a:prstGeom prst="roundRect">
              <a:avLst>
                <a:gd name="adj" fmla="val 177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/>
                <a:buChar char="•"/>
              </a:pPr>
              <a:endParaRPr lang="en-US" sz="1100">
                <a:solidFill>
                  <a:schemeClr val="bg1"/>
                </a:solidFill>
                <a:latin typeface="Calibri"/>
                <a:cs typeface="Calibri"/>
              </a:endParaRPr>
            </a:p>
            <a:p>
              <a:endParaRPr lang="en-US" sz="1100">
                <a:solidFill>
                  <a:schemeClr val="bg1"/>
                </a:solidFill>
                <a:latin typeface="Calibri"/>
                <a:cs typeface="Calibri"/>
              </a:endParaRPr>
            </a:p>
            <a:p>
              <a:endParaRPr lang="en-US" sz="1100">
                <a:solidFill>
                  <a:schemeClr val="bg1"/>
                </a:solidFill>
                <a:latin typeface="Calibri"/>
                <a:cs typeface="Calibri"/>
              </a:endParaRPr>
            </a:p>
            <a:p>
              <a:endParaRPr lang="en-US" sz="1100">
                <a:solidFill>
                  <a:schemeClr val="bg1"/>
                </a:solidFill>
                <a:latin typeface="Calibri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1100">
                <a:cs typeface="Calibri"/>
              </a:endParaRPr>
            </a:p>
          </p:txBody>
        </p:sp>
        <p:sp>
          <p:nvSpPr>
            <p:cNvPr id="27" name="Rectangle: Rounded Corners 17">
              <a:extLst>
                <a:ext uri="{FF2B5EF4-FFF2-40B4-BE49-F238E27FC236}">
                  <a16:creationId xmlns:a16="http://schemas.microsoft.com/office/drawing/2014/main" id="{554FC140-F18F-8250-1EA6-CE34BBE52F76}"/>
                </a:ext>
              </a:extLst>
            </p:cNvPr>
            <p:cNvSpPr/>
            <p:nvPr/>
          </p:nvSpPr>
          <p:spPr>
            <a:xfrm>
              <a:off x="622188" y="2254189"/>
              <a:ext cx="1645920" cy="640146"/>
            </a:xfrm>
            <a:prstGeom prst="roundRect">
              <a:avLst>
                <a:gd name="adj" fmla="val 28429"/>
              </a:avLst>
            </a:prstGeom>
            <a:solidFill>
              <a:srgbClr val="BC363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YOUTUBE-SANS-LIGHT"/>
                  <a:cs typeface="Calibri"/>
                </a:rPr>
                <a:t>Free Content Library 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F99E15-80FF-5BE6-63A7-720E670AB0F1}"/>
              </a:ext>
            </a:extLst>
          </p:cNvPr>
          <p:cNvGrpSpPr/>
          <p:nvPr/>
        </p:nvGrpSpPr>
        <p:grpSpPr>
          <a:xfrm>
            <a:off x="1875705" y="4540189"/>
            <a:ext cx="1960220" cy="2148128"/>
            <a:chOff x="622188" y="2254189"/>
            <a:chExt cx="1645920" cy="1803698"/>
          </a:xfrm>
        </p:grpSpPr>
        <p:sp>
          <p:nvSpPr>
            <p:cNvPr id="29" name="Rectangle: Rounded Corners 17">
              <a:extLst>
                <a:ext uri="{FF2B5EF4-FFF2-40B4-BE49-F238E27FC236}">
                  <a16:creationId xmlns:a16="http://schemas.microsoft.com/office/drawing/2014/main" id="{70F3317E-D59F-1595-BF54-50E98154BADE}"/>
                </a:ext>
              </a:extLst>
            </p:cNvPr>
            <p:cNvSpPr/>
            <p:nvPr/>
          </p:nvSpPr>
          <p:spPr>
            <a:xfrm>
              <a:off x="622188" y="2323362"/>
              <a:ext cx="1645920" cy="1734525"/>
            </a:xfrm>
            <a:prstGeom prst="roundRect">
              <a:avLst>
                <a:gd name="adj" fmla="val 177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br>
                <a:rPr lang="en-US" sz="1100">
                  <a:latin typeface="Calibri"/>
                  <a:cs typeface="Calibri"/>
                </a:rPr>
              </a:br>
              <a:br>
                <a:rPr lang="en-US" sz="1100">
                  <a:latin typeface="Calibri"/>
                  <a:cs typeface="Calibri"/>
                </a:rPr>
              </a:br>
              <a:br>
                <a:rPr lang="en-US" sz="1100">
                  <a:latin typeface="Calibri"/>
                  <a:cs typeface="Calibri"/>
                </a:rPr>
              </a:br>
              <a:endParaRPr lang="en-US" sz="1100">
                <a:solidFill>
                  <a:schemeClr val="tx1"/>
                </a:solidFill>
                <a:latin typeface="Calibri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1100">
                <a:solidFill>
                  <a:schemeClr val="tx1"/>
                </a:solidFill>
                <a:cs typeface="Calibri" panose="020F0502020204030204"/>
              </a:endParaRPr>
            </a:p>
          </p:txBody>
        </p:sp>
        <p:sp>
          <p:nvSpPr>
            <p:cNvPr id="30" name="Rectangle: Rounded Corners 17">
              <a:extLst>
                <a:ext uri="{FF2B5EF4-FFF2-40B4-BE49-F238E27FC236}">
                  <a16:creationId xmlns:a16="http://schemas.microsoft.com/office/drawing/2014/main" id="{21A5B7ED-C821-B9D7-020C-A0D4A054C051}"/>
                </a:ext>
              </a:extLst>
            </p:cNvPr>
            <p:cNvSpPr/>
            <p:nvPr/>
          </p:nvSpPr>
          <p:spPr>
            <a:xfrm>
              <a:off x="622188" y="2254189"/>
              <a:ext cx="1645920" cy="640146"/>
            </a:xfrm>
            <a:prstGeom prst="roundRect">
              <a:avLst>
                <a:gd name="adj" fmla="val 28429"/>
              </a:avLst>
            </a:prstGeom>
            <a:solidFill>
              <a:srgbClr val="BC363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YOUTUBE-SANS-LIGHT"/>
                  <a:cs typeface="Calibri"/>
                </a:rPr>
                <a:t>Consumer Transformation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53E379-446E-A7D6-B1B6-75B6FD909EB8}"/>
              </a:ext>
            </a:extLst>
          </p:cNvPr>
          <p:cNvGrpSpPr/>
          <p:nvPr/>
        </p:nvGrpSpPr>
        <p:grpSpPr>
          <a:xfrm>
            <a:off x="9936298" y="2141890"/>
            <a:ext cx="1960220" cy="2213676"/>
            <a:chOff x="622188" y="2254189"/>
            <a:chExt cx="1645920" cy="1858736"/>
          </a:xfrm>
        </p:grpSpPr>
        <p:sp>
          <p:nvSpPr>
            <p:cNvPr id="32" name="Rectangle: Rounded Corners 17">
              <a:extLst>
                <a:ext uri="{FF2B5EF4-FFF2-40B4-BE49-F238E27FC236}">
                  <a16:creationId xmlns:a16="http://schemas.microsoft.com/office/drawing/2014/main" id="{1F586B02-B727-E176-3D12-1DBDAF2095E3}"/>
                </a:ext>
              </a:extLst>
            </p:cNvPr>
            <p:cNvSpPr/>
            <p:nvPr/>
          </p:nvSpPr>
          <p:spPr>
            <a:xfrm>
              <a:off x="622188" y="2378400"/>
              <a:ext cx="1645920" cy="1734525"/>
            </a:xfrm>
            <a:prstGeom prst="roundRect">
              <a:avLst>
                <a:gd name="adj" fmla="val 177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/>
                <a:buChar char="•"/>
              </a:pPr>
              <a:endParaRPr lang="en-US" sz="1100">
                <a:solidFill>
                  <a:schemeClr val="tx1"/>
                </a:solidFill>
                <a:latin typeface="Calibri"/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endParaRPr lang="en-US" sz="1100">
                <a:solidFill>
                  <a:schemeClr val="tx1"/>
                </a:solidFill>
                <a:latin typeface="Calibri"/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endParaRPr lang="en-US" sz="1100">
                <a:solidFill>
                  <a:schemeClr val="tx1"/>
                </a:solidFill>
                <a:latin typeface="Calibri"/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endParaRPr lang="en-US" sz="1100">
                <a:solidFill>
                  <a:schemeClr val="tx1"/>
                </a:solidFill>
                <a:latin typeface="Calibri"/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endParaRPr lang="en-US" sz="1100">
                <a:cs typeface="Calibri"/>
              </a:endParaRPr>
            </a:p>
          </p:txBody>
        </p:sp>
        <p:sp>
          <p:nvSpPr>
            <p:cNvPr id="33" name="Rectangle: Rounded Corners 17">
              <a:extLst>
                <a:ext uri="{FF2B5EF4-FFF2-40B4-BE49-F238E27FC236}">
                  <a16:creationId xmlns:a16="http://schemas.microsoft.com/office/drawing/2014/main" id="{6EA0280E-7DF5-7CBE-80E4-0ABD8B1899CE}"/>
                </a:ext>
              </a:extLst>
            </p:cNvPr>
            <p:cNvSpPr/>
            <p:nvPr/>
          </p:nvSpPr>
          <p:spPr>
            <a:xfrm>
              <a:off x="622188" y="2254189"/>
              <a:ext cx="1645920" cy="640146"/>
            </a:xfrm>
            <a:prstGeom prst="roundRect">
              <a:avLst>
                <a:gd name="adj" fmla="val 28429"/>
              </a:avLst>
            </a:prstGeom>
            <a:solidFill>
              <a:srgbClr val="BC363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550">
                  <a:latin typeface="YOUTUBE-SANS-LIGHT" pitchFamily="2" charset="77"/>
                  <a:cs typeface="Calibri"/>
                </a:rPr>
                <a:t>Freedom of Speech/Hateful Content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A545FF-CFEB-15FE-16F9-74DE7D58AF1E}"/>
              </a:ext>
            </a:extLst>
          </p:cNvPr>
          <p:cNvGrpSpPr/>
          <p:nvPr/>
        </p:nvGrpSpPr>
        <p:grpSpPr>
          <a:xfrm>
            <a:off x="9936298" y="4540189"/>
            <a:ext cx="1960220" cy="2148128"/>
            <a:chOff x="622188" y="2254189"/>
            <a:chExt cx="1645920" cy="1803698"/>
          </a:xfrm>
        </p:grpSpPr>
        <p:sp>
          <p:nvSpPr>
            <p:cNvPr id="35" name="Rectangle: Rounded Corners 17">
              <a:extLst>
                <a:ext uri="{FF2B5EF4-FFF2-40B4-BE49-F238E27FC236}">
                  <a16:creationId xmlns:a16="http://schemas.microsoft.com/office/drawing/2014/main" id="{C3CBE46F-FD6E-2B0D-7033-618713751969}"/>
                </a:ext>
              </a:extLst>
            </p:cNvPr>
            <p:cNvSpPr/>
            <p:nvPr/>
          </p:nvSpPr>
          <p:spPr>
            <a:xfrm>
              <a:off x="622188" y="2323362"/>
              <a:ext cx="1645920" cy="1734525"/>
            </a:xfrm>
            <a:prstGeom prst="roundRect">
              <a:avLst>
                <a:gd name="adj" fmla="val 177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,Sans-Serif"/>
                <a:buChar char="•"/>
              </a:pPr>
              <a:endParaRPr lang="en-US" sz="1100">
                <a:solidFill>
                  <a:schemeClr val="tx1"/>
                </a:solidFill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endParaRPr lang="en-US" sz="1100">
                <a:solidFill>
                  <a:schemeClr val="tx1"/>
                </a:solidFill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endParaRPr lang="en-US" sz="1100">
                <a:solidFill>
                  <a:schemeClr val="tx1"/>
                </a:solidFill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endParaRPr lang="en-US" sz="1100">
                <a:solidFill>
                  <a:schemeClr val="tx1"/>
                </a:solidFill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endParaRPr lang="en-US" sz="1100">
                <a:cs typeface="Calibri"/>
              </a:endParaRPr>
            </a:p>
          </p:txBody>
        </p:sp>
        <p:sp>
          <p:nvSpPr>
            <p:cNvPr id="36" name="Rectangle: Rounded Corners 17">
              <a:extLst>
                <a:ext uri="{FF2B5EF4-FFF2-40B4-BE49-F238E27FC236}">
                  <a16:creationId xmlns:a16="http://schemas.microsoft.com/office/drawing/2014/main" id="{1333B3EF-F843-F228-CBC2-B20507118AE4}"/>
                </a:ext>
              </a:extLst>
            </p:cNvPr>
            <p:cNvSpPr/>
            <p:nvPr/>
          </p:nvSpPr>
          <p:spPr>
            <a:xfrm>
              <a:off x="622188" y="2254189"/>
              <a:ext cx="1645920" cy="640146"/>
            </a:xfrm>
            <a:prstGeom prst="roundRect">
              <a:avLst>
                <a:gd name="adj" fmla="val 28429"/>
              </a:avLst>
            </a:prstGeom>
            <a:solidFill>
              <a:srgbClr val="BC363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YOUTUBE-SANS-LIGHT" pitchFamily="2" charset="77"/>
                  <a:cs typeface="Calibri"/>
                </a:rPr>
                <a:t>Copyright Regulation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3897B8-E0BA-7803-CD46-6020936E00BD}"/>
              </a:ext>
            </a:extLst>
          </p:cNvPr>
          <p:cNvGrpSpPr/>
          <p:nvPr/>
        </p:nvGrpSpPr>
        <p:grpSpPr>
          <a:xfrm>
            <a:off x="7366369" y="2141890"/>
            <a:ext cx="1960220" cy="2148128"/>
            <a:chOff x="622188" y="2254189"/>
            <a:chExt cx="1645920" cy="1803698"/>
          </a:xfrm>
        </p:grpSpPr>
        <p:sp>
          <p:nvSpPr>
            <p:cNvPr id="38" name="Rectangle: Rounded Corners 17">
              <a:extLst>
                <a:ext uri="{FF2B5EF4-FFF2-40B4-BE49-F238E27FC236}">
                  <a16:creationId xmlns:a16="http://schemas.microsoft.com/office/drawing/2014/main" id="{B9983A0A-D00A-735F-1171-1A7819721388}"/>
                </a:ext>
              </a:extLst>
            </p:cNvPr>
            <p:cNvSpPr/>
            <p:nvPr/>
          </p:nvSpPr>
          <p:spPr>
            <a:xfrm>
              <a:off x="622188" y="2323362"/>
              <a:ext cx="1645920" cy="1734525"/>
            </a:xfrm>
            <a:prstGeom prst="roundRect">
              <a:avLst>
                <a:gd name="adj" fmla="val 177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/>
                <a:buChar char="•"/>
              </a:pPr>
              <a:endParaRPr lang="en-US" sz="1100">
                <a:cs typeface="Calibri"/>
              </a:endParaRPr>
            </a:p>
          </p:txBody>
        </p:sp>
        <p:sp>
          <p:nvSpPr>
            <p:cNvPr id="39" name="Rectangle: Rounded Corners 17">
              <a:extLst>
                <a:ext uri="{FF2B5EF4-FFF2-40B4-BE49-F238E27FC236}">
                  <a16:creationId xmlns:a16="http://schemas.microsoft.com/office/drawing/2014/main" id="{7BD82AFA-9CEB-3B74-0A86-543F0204538B}"/>
                </a:ext>
              </a:extLst>
            </p:cNvPr>
            <p:cNvSpPr/>
            <p:nvPr/>
          </p:nvSpPr>
          <p:spPr>
            <a:xfrm>
              <a:off x="622188" y="2254189"/>
              <a:ext cx="1645920" cy="640146"/>
            </a:xfrm>
            <a:prstGeom prst="roundRect">
              <a:avLst>
                <a:gd name="adj" fmla="val 28429"/>
              </a:avLst>
            </a:prstGeom>
            <a:solidFill>
              <a:srgbClr val="BC363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latin typeface="YOUTUBE-SANS-LIGHT" pitchFamily="2" charset="77"/>
                  <a:cs typeface="Calibri"/>
                </a:rPr>
                <a:t>Content Regulation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A6ED8C-D3E8-39A1-F98A-DFF39CFA9C2E}"/>
              </a:ext>
            </a:extLst>
          </p:cNvPr>
          <p:cNvGrpSpPr/>
          <p:nvPr/>
        </p:nvGrpSpPr>
        <p:grpSpPr>
          <a:xfrm>
            <a:off x="7366369" y="4559239"/>
            <a:ext cx="1960220" cy="2129077"/>
            <a:chOff x="622188" y="2270185"/>
            <a:chExt cx="1645920" cy="1787702"/>
          </a:xfrm>
        </p:grpSpPr>
        <p:sp>
          <p:nvSpPr>
            <p:cNvPr id="41" name="Rectangle: Rounded Corners 17">
              <a:extLst>
                <a:ext uri="{FF2B5EF4-FFF2-40B4-BE49-F238E27FC236}">
                  <a16:creationId xmlns:a16="http://schemas.microsoft.com/office/drawing/2014/main" id="{3659ABA8-6993-5E7E-074F-D578F4BFBA20}"/>
                </a:ext>
              </a:extLst>
            </p:cNvPr>
            <p:cNvSpPr/>
            <p:nvPr/>
          </p:nvSpPr>
          <p:spPr>
            <a:xfrm>
              <a:off x="622188" y="2323362"/>
              <a:ext cx="1645920" cy="1734525"/>
            </a:xfrm>
            <a:prstGeom prst="roundRect">
              <a:avLst>
                <a:gd name="adj" fmla="val 177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/>
                <a:buChar char="•"/>
              </a:pPr>
              <a:endParaRPr lang="en-US" sz="1100">
                <a:cs typeface="Calibri"/>
              </a:endParaRPr>
            </a:p>
          </p:txBody>
        </p:sp>
        <p:sp>
          <p:nvSpPr>
            <p:cNvPr id="42" name="Rectangle: Rounded Corners 17">
              <a:extLst>
                <a:ext uri="{FF2B5EF4-FFF2-40B4-BE49-F238E27FC236}">
                  <a16:creationId xmlns:a16="http://schemas.microsoft.com/office/drawing/2014/main" id="{C94FA526-7B55-3047-B74F-9F913E201E3F}"/>
                </a:ext>
              </a:extLst>
            </p:cNvPr>
            <p:cNvSpPr/>
            <p:nvPr/>
          </p:nvSpPr>
          <p:spPr>
            <a:xfrm>
              <a:off x="622188" y="2270185"/>
              <a:ext cx="1645920" cy="640146"/>
            </a:xfrm>
            <a:prstGeom prst="roundRect">
              <a:avLst>
                <a:gd name="adj" fmla="val 28429"/>
              </a:avLst>
            </a:prstGeom>
            <a:solidFill>
              <a:srgbClr val="BC363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YOUTUBE-SANS-LIGHT" pitchFamily="2" charset="77"/>
                  <a:cs typeface="Calibri"/>
                </a:rPr>
                <a:t>Fair Compensation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2AEDE97-3AA4-6615-2300-A4C936FCA7F0}"/>
              </a:ext>
            </a:extLst>
          </p:cNvPr>
          <p:cNvSpPr txBox="1"/>
          <p:nvPr/>
        </p:nvSpPr>
        <p:spPr>
          <a:xfrm>
            <a:off x="7458298" y="2984707"/>
            <a:ext cx="1776362" cy="1092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>
                <a:cs typeface="Arial"/>
              </a:rPr>
              <a:t>Arbitrary enforcement of certain rules​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>
                <a:cs typeface="Arial"/>
              </a:rPr>
              <a:t>Opaque regulation guidelines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B90266-5300-1AF2-A7BF-8009AE3A71B9}"/>
              </a:ext>
            </a:extLst>
          </p:cNvPr>
          <p:cNvSpPr txBox="1"/>
          <p:nvPr/>
        </p:nvSpPr>
        <p:spPr>
          <a:xfrm>
            <a:off x="733668" y="3009875"/>
            <a:ext cx="169682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  <a:latin typeface="Calibri"/>
                <a:cs typeface="Calibri"/>
              </a:rPr>
              <a:t>2,800 employees (2023)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  <a:ea typeface="+mn-lt"/>
                <a:cs typeface="+mn-lt"/>
              </a:rPr>
              <a:t>Hobbies can become a small business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0EA767-F7A3-A403-A7D5-DDEF26D97055}"/>
              </a:ext>
            </a:extLst>
          </p:cNvPr>
          <p:cNvSpPr txBox="1"/>
          <p:nvPr/>
        </p:nvSpPr>
        <p:spPr>
          <a:xfrm>
            <a:off x="3278760" y="2984707"/>
            <a:ext cx="196022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300">
                <a:solidFill>
                  <a:schemeClr val="tx1"/>
                </a:solidFill>
                <a:latin typeface="Calibri"/>
                <a:cs typeface="Calibri"/>
              </a:rPr>
              <a:t>Diverse niches catering to every audience</a:t>
            </a:r>
          </a:p>
          <a:p>
            <a:pPr marL="285750" indent="-285750">
              <a:buFont typeface="Arial"/>
              <a:buChar char="•"/>
            </a:pPr>
            <a:r>
              <a:rPr lang="en-US" sz="1300">
                <a:solidFill>
                  <a:schemeClr val="tx1"/>
                </a:solidFill>
                <a:latin typeface="Calibri"/>
                <a:cs typeface="Calibri"/>
              </a:rPr>
              <a:t>Disrupted paid learning platforms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2EE812-F571-0027-4511-99D2E1EFFAB2}"/>
              </a:ext>
            </a:extLst>
          </p:cNvPr>
          <p:cNvSpPr txBox="1"/>
          <p:nvPr/>
        </p:nvSpPr>
        <p:spPr>
          <a:xfrm>
            <a:off x="1959784" y="5392146"/>
            <a:ext cx="196022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  <a:latin typeface="Calibri"/>
                <a:cs typeface="Calibri"/>
              </a:rPr>
              <a:t>Recognize YouTube’s role in transforming consumer behavior</a:t>
            </a:r>
            <a:endParaRPr lang="en-US" sz="130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6345B3-61AE-0D16-B7D6-6B2DF4339E49}"/>
              </a:ext>
            </a:extLst>
          </p:cNvPr>
          <p:cNvSpPr txBox="1"/>
          <p:nvPr/>
        </p:nvSpPr>
        <p:spPr>
          <a:xfrm>
            <a:off x="10031443" y="2983590"/>
            <a:ext cx="196022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3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Automated algorithm to flag hateful content</a:t>
            </a:r>
          </a:p>
          <a:p>
            <a:pPr marL="285750" indent="-285750">
              <a:buFont typeface="Arial"/>
              <a:buChar char="•"/>
            </a:pPr>
            <a:r>
              <a:rPr lang="en-US" sz="13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High False positives</a:t>
            </a:r>
          </a:p>
          <a:p>
            <a:pPr marL="285750" indent="-285750">
              <a:buFont typeface="Arial"/>
              <a:buChar char="•"/>
            </a:pPr>
            <a:r>
              <a:rPr lang="en-US" sz="1300">
                <a:solidFill>
                  <a:schemeClr val="tx1"/>
                </a:solidFill>
                <a:ea typeface="+mn-lt"/>
                <a:cs typeface="+mn-lt"/>
              </a:rPr>
              <a:t>Opaque regulation guidelines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1BC226-E7C1-D8D8-D284-BC8F0E702D4B}"/>
              </a:ext>
            </a:extLst>
          </p:cNvPr>
          <p:cNvSpPr txBox="1"/>
          <p:nvPr/>
        </p:nvSpPr>
        <p:spPr>
          <a:xfrm>
            <a:off x="7375966" y="5358640"/>
            <a:ext cx="196022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300">
                <a:solidFill>
                  <a:schemeClr val="tx1"/>
                </a:solidFill>
                <a:ea typeface="+mn-lt"/>
                <a:cs typeface="+mn-lt"/>
              </a:rPr>
              <a:t>Monetizing based on minimum viewership numbers</a:t>
            </a:r>
          </a:p>
          <a:p>
            <a:pPr marL="285750" indent="-285750">
              <a:buFont typeface="Arial"/>
              <a:buChar char="•"/>
            </a:pPr>
            <a:r>
              <a:rPr lang="en-US" sz="1300">
                <a:solidFill>
                  <a:schemeClr val="tx1"/>
                </a:solidFill>
                <a:cs typeface="Calibri"/>
              </a:rPr>
              <a:t>Anti-hate speech and supremacist message policy</a:t>
            </a:r>
            <a:endParaRPr lang="en-US" sz="13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A92F95-D5E7-A447-B8C6-94FFA776E03D}"/>
              </a:ext>
            </a:extLst>
          </p:cNvPr>
          <p:cNvSpPr txBox="1"/>
          <p:nvPr/>
        </p:nvSpPr>
        <p:spPr>
          <a:xfrm>
            <a:off x="9945895" y="5372282"/>
            <a:ext cx="196022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300">
                <a:solidFill>
                  <a:schemeClr val="tx1"/>
                </a:solidFill>
                <a:ea typeface="+mn-lt"/>
                <a:cs typeface="+mn-lt"/>
              </a:rPr>
              <a:t>Favors Media corporations heavily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300">
                <a:solidFill>
                  <a:schemeClr val="tx1"/>
                </a:solidFill>
                <a:ea typeface="+mn-lt"/>
                <a:cs typeface="+mn-lt"/>
              </a:rPr>
              <a:t>Ambiguous fair use policy</a:t>
            </a:r>
            <a:endParaRPr lang="en-US" sz="130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32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29A00-5EDA-076F-E11D-5BDCEFC0EC7B}"/>
              </a:ext>
            </a:extLst>
          </p:cNvPr>
          <p:cNvSpPr txBox="1"/>
          <p:nvPr/>
        </p:nvSpPr>
        <p:spPr>
          <a:xfrm>
            <a:off x="5026587" y="138843"/>
            <a:ext cx="193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YouTube Sans Medium" pitchFamily="2" charset="77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DA449-5CD5-DB56-FD2F-8ABD7B525ADE}"/>
              </a:ext>
            </a:extLst>
          </p:cNvPr>
          <p:cNvSpPr txBox="1"/>
          <p:nvPr/>
        </p:nvSpPr>
        <p:spPr>
          <a:xfrm>
            <a:off x="137160" y="689788"/>
            <a:ext cx="12054840" cy="65556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  <a:ea typeface="+mn-lt"/>
                <a:cs typeface="+mn-l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  <a:ea typeface="+mn-lt"/>
                <a:cs typeface="+mn-lt"/>
              </a:rPr>
              <a:t>www.linkedin.com</a:t>
            </a:r>
            <a:r>
              <a:rPr lang="en-US" sz="1400">
                <a:solidFill>
                  <a:schemeClr val="bg1"/>
                </a:solidFill>
                <a:latin typeface="YOUTUBE-SANS-LIGHT"/>
                <a:ea typeface="+mn-lt"/>
                <a:cs typeface="+mn-lt"/>
              </a:rPr>
              <a:t>/pulse/comprehensive-evaluation-YouTube-disruptive-from-various-shirvar/</a:t>
            </a:r>
          </a:p>
          <a:p>
            <a:pPr marL="342900" indent="-342900">
              <a:buFontTx/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 </a:t>
            </a:r>
            <a:r>
              <a:rPr lang="en-US" sz="1400">
                <a:solidFill>
                  <a:schemeClr val="bg1"/>
                </a:solidFill>
                <a:latin typeface="YOUTUBE-SANS-LIGHT"/>
                <a:ea typeface="+mn-lt"/>
                <a:cs typeface="+mn-l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  <a:ea typeface="+mn-lt"/>
                <a:cs typeface="+mn-lt"/>
              </a:rPr>
              <a:t>hootsuite.widen.net</a:t>
            </a:r>
            <a:r>
              <a:rPr lang="en-US" sz="1400">
                <a:solidFill>
                  <a:schemeClr val="bg1"/>
                </a:solidFill>
                <a:latin typeface="YOUTUBE-SANS-LIGHT"/>
                <a:ea typeface="+mn-lt"/>
                <a:cs typeface="+mn-lt"/>
              </a:rPr>
              <a:t>/s/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fzbtsvmcnl</a:t>
            </a:r>
            <a:r>
              <a:rPr lang="en-US" sz="1400">
                <a:solidFill>
                  <a:schemeClr val="bg1"/>
                </a:solidFill>
                <a:latin typeface="YOUTUBE-SANS-LIGHT"/>
                <a:ea typeface="+mn-lt"/>
                <a:cs typeface="+mn-lt"/>
              </a:rPr>
              <a:t>/digital-2022-october-statshot-reporthttps://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  <a:ea typeface="+mn-lt"/>
                <a:cs typeface="+mn-lt"/>
              </a:rPr>
              <a:t>hootsuite.widen.net</a:t>
            </a:r>
            <a:r>
              <a:rPr lang="en-US" sz="1400">
                <a:solidFill>
                  <a:schemeClr val="bg1"/>
                </a:solidFill>
                <a:latin typeface="YOUTUBE-SANS-LIGHT"/>
                <a:ea typeface="+mn-lt"/>
                <a:cs typeface="+mn-lt"/>
              </a:rPr>
              <a:t>/s/</a:t>
            </a:r>
            <a:r>
              <a:rPr lang="en-US" sz="1400" err="1">
                <a:solidFill>
                  <a:schemeClr val="bg1"/>
                </a:solidFill>
                <a:latin typeface="YOUTUBE-SANS-LIGHT"/>
                <a:ea typeface="+mn-lt"/>
                <a:cs typeface="+mn-lt"/>
              </a:rPr>
              <a:t>fzbtsvmcnl</a:t>
            </a:r>
            <a:r>
              <a:rPr lang="en-US" sz="1400">
                <a:solidFill>
                  <a:schemeClr val="bg1"/>
                </a:solidFill>
                <a:latin typeface="YOUTUBE-SANS-LIGHT"/>
                <a:ea typeface="+mn-lt"/>
                <a:cs typeface="+mn-lt"/>
              </a:rPr>
              <a:t>/digital-2022-october-statshot-report 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www.businessinsider.com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/key-turning-points-history-of-YouTube-2013-2#in-september-2005-YouTube-got-its-first-one-million-hit-video-4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en.wikipedia.org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/wiki/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History_of_YouTube</a:t>
            </a:r>
            <a:endParaRPr lang="en-US" sz="1400">
              <a:solidFill>
                <a:schemeClr val="bg1"/>
              </a:solidFill>
              <a:latin typeface="YOUTUBE-SANS-LIGHT"/>
            </a:endParaRP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en.wikipedia.org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/wiki/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Super_Bowl_XXXVIII_halftime_show_controversy</a:t>
            </a:r>
            <a:endParaRPr lang="en-US" sz="1400">
              <a:solidFill>
                <a:schemeClr val="bg1"/>
              </a:solidFill>
              <a:latin typeface="YOUTUBE-SANS-LIGHT"/>
            </a:endParaRP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www.insiderintelligence.com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/content/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tiktok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-YouTube-marketers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www.crunchbase.com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/search/acquisitions/field/organizations/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num_acquisitions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/YouTube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www.demandsage.com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/YouTube-stats/#:~:text=YouTube%20generated%20%2428.8%20billion%20via,popular%20platform%20for%20Influencer%20Marketing.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www.searchenginewatch.com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/2011/05/25/new-YouTube-statistics-48-hours-of-video-uploaded-per-minute-3-billion-views-per-day/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en.wikipedia.org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/wiki/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Censorship_by_Google</a:t>
            </a:r>
            <a:endParaRPr lang="en-US" sz="1400">
              <a:solidFill>
                <a:schemeClr val="bg1"/>
              </a:solidFill>
              <a:latin typeface="YOUTUBE-SANS-LIGHT"/>
            </a:endParaRP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techcrunch.com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/2011/06/17/comscore-the-average-YouTube-viewer-watches-5-hours-of-videos-a-month/?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guccounter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=1&amp;guce_referrer=aHR0cHM6Ly93d3cuZ29vZ2xlLmNvbS8&amp;guce_referrer_sig=AQAAAMUeDBLjk8yUaQykKs_bv5N6ELcC5sw2Ak0XpOdZZ-cnRaeTXtM9R0gVTvaidM9e_2JyzlHSOESQ5PGn61rOr2VlS8U3RcXfrfEuhfPahE7t6V_oAoivoGuzlGz065Kxn7dhRb6W5K7o3bwV5K3eGKs3Q3gHgIxSsBh_ATrIVPMW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en.wikipedia.org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/wiki/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Censorship_by_Google</a:t>
            </a:r>
            <a:endParaRPr lang="en-US" sz="1400">
              <a:solidFill>
                <a:schemeClr val="bg1"/>
              </a:solidFill>
              <a:latin typeface="YOUTUBE-SANS-LIGHT"/>
            </a:endParaRP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</a:t>
            </a: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://</a:t>
            </a:r>
            <a:r>
              <a:rPr lang="en-US" sz="1400" b="0" i="0" err="1">
                <a:solidFill>
                  <a:schemeClr val="bg1"/>
                </a:solidFill>
                <a:effectLst/>
                <a:latin typeface="YOUTUBE-SANS-LIGHT"/>
              </a:rPr>
              <a:t>www.pewresearch.org</a:t>
            </a: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/fact-tank/2018/03/06/how-YouTube-is-changing-the-way-</a:t>
            </a:r>
            <a:r>
              <a:rPr lang="en-US" sz="1400" b="0" i="0" err="1">
                <a:solidFill>
                  <a:schemeClr val="bg1"/>
                </a:solidFill>
                <a:effectLst/>
                <a:latin typeface="YOUTUBE-SANS-LIGHT"/>
              </a:rPr>
              <a:t>americans</a:t>
            </a: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-learn/.</a:t>
            </a:r>
          </a:p>
          <a:p>
            <a:pPr marL="342900" indent="-342900">
              <a:buAutoNum type="arabicPeriod"/>
            </a:pP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https://</a:t>
            </a:r>
            <a:r>
              <a:rPr lang="en-US" sz="1400" b="0" i="0" err="1">
                <a:solidFill>
                  <a:schemeClr val="bg1"/>
                </a:solidFill>
                <a:effectLst/>
                <a:latin typeface="YOUTUBE-SANS-LIGHT"/>
              </a:rPr>
              <a:t>openinfluence.com</a:t>
            </a: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/resources/the-influencer-marketing-report-2019/.</a:t>
            </a:r>
            <a:endParaRPr lang="en-US" sz="1400">
              <a:solidFill>
                <a:schemeClr val="bg1"/>
              </a:solidFill>
              <a:latin typeface="YOUTUBE-SANS-LIGHT"/>
            </a:endParaRPr>
          </a:p>
          <a:p>
            <a:pPr marL="342900" indent="-342900">
              <a:buAutoNum type="arabicPeriod"/>
            </a:pP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https://</a:t>
            </a:r>
            <a:r>
              <a:rPr lang="en-US" sz="1400" b="0" i="0" err="1">
                <a:solidFill>
                  <a:schemeClr val="bg1"/>
                </a:solidFill>
                <a:effectLst/>
                <a:latin typeface="YOUTUBE-SANS-LIGHT"/>
              </a:rPr>
              <a:t>creatoracademy.YouTube.com</a:t>
            </a: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/page/lesson/analytics.</a:t>
            </a:r>
          </a:p>
          <a:p>
            <a:pPr marL="342900" indent="-342900">
              <a:buAutoNum type="arabicPeriod"/>
            </a:pP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https://</a:t>
            </a:r>
            <a:r>
              <a:rPr lang="en-US" sz="1400" b="0" i="0" err="1">
                <a:solidFill>
                  <a:schemeClr val="bg1"/>
                </a:solidFill>
                <a:effectLst/>
                <a:latin typeface="YOUTUBE-SANS-LIGHT"/>
              </a:rPr>
              <a:t>abc.xyz</a:t>
            </a: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/investor/static/pdf/2021Q3_alphabet_earnings_release.pdf.</a:t>
            </a:r>
            <a:endParaRPr lang="en-US" sz="1400">
              <a:solidFill>
                <a:schemeClr val="bg1"/>
              </a:solidFill>
              <a:latin typeface="YOUTUBE-SANS-LIGHT"/>
            </a:endParaRPr>
          </a:p>
          <a:p>
            <a:pPr marL="342900" indent="-342900">
              <a:buAutoNum type="arabicPeriod"/>
            </a:pP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https://</a:t>
            </a:r>
            <a:r>
              <a:rPr lang="en-US" sz="1400" b="0" i="0" err="1">
                <a:solidFill>
                  <a:schemeClr val="bg1"/>
                </a:solidFill>
                <a:effectLst/>
                <a:latin typeface="YOUTUBE-SANS-LIGHT"/>
              </a:rPr>
              <a:t>www.thinkwithgoogle.com</a:t>
            </a: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/marketing-strategies/video/YouTube-for-action-guide-to-direct-response-video-advertising/.</a:t>
            </a:r>
            <a:endParaRPr lang="en-US" sz="1400">
              <a:solidFill>
                <a:schemeClr val="bg1"/>
              </a:solidFill>
              <a:latin typeface="YOUTUBE-SANS-LIGHT"/>
            </a:endParaRP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</a:t>
            </a: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://</a:t>
            </a:r>
            <a:r>
              <a:rPr lang="en-US" sz="1400" b="0" i="0" err="1">
                <a:solidFill>
                  <a:schemeClr val="bg1"/>
                </a:solidFill>
                <a:effectLst/>
                <a:latin typeface="YOUTUBE-SANS-LIGHT"/>
              </a:rPr>
              <a:t>abc.xyz</a:t>
            </a:r>
            <a:r>
              <a:rPr lang="en-US" sz="1400" b="0" i="0">
                <a:solidFill>
                  <a:schemeClr val="bg1"/>
                </a:solidFill>
                <a:effectLst/>
                <a:latin typeface="YOUTUBE-SANS-LIGHT"/>
              </a:rPr>
              <a:t>/investor/static/pdf/2021Q3_alphabet_earnings_release.pdf.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techcrunch.com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/2016/09/13/YouTube-gets-its-own-social-network-with-the-launch-of-YouTube-community/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blog.YouTube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/inside-YouTube/on-YouTubes-recommendation-system/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https://www.officetimeline.com/blog/YouTube-history-timeline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www.searchenginejournal.com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/YouTube-algorithm-facts/403984/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blog.YouTube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/news-and-events/10-ways-monetize-YouTube/</a:t>
            </a:r>
          </a:p>
          <a:p>
            <a:pPr marL="342900" indent="-342900">
              <a:buAutoNum type="arabicPeriod"/>
            </a:pPr>
            <a:r>
              <a:rPr lang="en-US" sz="1400">
                <a:solidFill>
                  <a:schemeClr val="bg1"/>
                </a:solidFill>
                <a:latin typeface="YOUTUBE-SANS-LIGHT"/>
              </a:rPr>
              <a:t>https://</a:t>
            </a:r>
            <a:r>
              <a:rPr lang="en-US" sz="1400" err="1">
                <a:solidFill>
                  <a:schemeClr val="bg1"/>
                </a:solidFill>
                <a:latin typeface="YOUTUBE-SANS-LIGHT"/>
              </a:rPr>
              <a:t>blog.YouTube</a:t>
            </a:r>
            <a:r>
              <a:rPr lang="en-US" sz="1400">
                <a:solidFill>
                  <a:schemeClr val="bg1"/>
                </a:solidFill>
                <a:latin typeface="YOUTUBE-SANS-LIGHT"/>
              </a:rPr>
              <a:t>/inside-YouTube/7-key-innovations-top-YouTube-products-features/</a:t>
            </a:r>
          </a:p>
          <a:p>
            <a:pPr marL="342900" indent="-342900">
              <a:buAutoNum type="arabicPeriod"/>
            </a:pPr>
            <a:endParaRPr lang="en-US" sz="1400">
              <a:solidFill>
                <a:schemeClr val="bg1"/>
              </a:solidFill>
              <a:latin typeface="YOUTUBE-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145701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B508FAB-BFB2-04CB-A4AC-66DD1B9EAFE4}"/>
              </a:ext>
            </a:extLst>
          </p:cNvPr>
          <p:cNvSpPr/>
          <p:nvPr/>
        </p:nvSpPr>
        <p:spPr>
          <a:xfrm>
            <a:off x="667721" y="400228"/>
            <a:ext cx="11279456" cy="6161172"/>
          </a:xfrm>
          <a:prstGeom prst="roundRect">
            <a:avLst>
              <a:gd name="adj" fmla="val 7909"/>
            </a:avLst>
          </a:prstGeom>
          <a:solidFill>
            <a:schemeClr val="bg2">
              <a:alpha val="971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Clapper board with solid fill">
            <a:extLst>
              <a:ext uri="{FF2B5EF4-FFF2-40B4-BE49-F238E27FC236}">
                <a16:creationId xmlns:a16="http://schemas.microsoft.com/office/drawing/2014/main" id="{8FC44C1D-81F2-8291-E537-A8CD7874B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6729" y="2855357"/>
            <a:ext cx="2773236" cy="2773236"/>
          </a:xfrm>
          <a:prstGeom prst="rect">
            <a:avLst/>
          </a:prstGeom>
          <a:effectLst>
            <a:outerShdw blurRad="76200" dist="38100" sx="102000" sy="1020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4EFED1-0B9F-322B-70F5-6F25A6F5C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084" y="3072400"/>
            <a:ext cx="4434986" cy="2501259"/>
          </a:xfrm>
        </p:spPr>
        <p:txBody>
          <a:bodyPr>
            <a:noAutofit/>
          </a:bodyPr>
          <a:lstStyle/>
          <a:p>
            <a:r>
              <a:rPr lang="en-US" sz="9600" spc="600">
                <a:latin typeface="YouTube Sans" pitchFamily="2" charset="77"/>
              </a:rPr>
              <a:t>THANK YOU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003A12-9918-EFE2-7E0A-FBA46B073069}"/>
              </a:ext>
            </a:extLst>
          </p:cNvPr>
          <p:cNvGrpSpPr/>
          <p:nvPr/>
        </p:nvGrpSpPr>
        <p:grpSpPr>
          <a:xfrm>
            <a:off x="2073947" y="1732029"/>
            <a:ext cx="8830430" cy="549378"/>
            <a:chOff x="4439810" y="350677"/>
            <a:chExt cx="8830430" cy="5493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C46823-C699-5D5A-414A-7A4105806E88}"/>
                </a:ext>
              </a:extLst>
            </p:cNvPr>
            <p:cNvSpPr>
              <a:spLocks/>
            </p:cNvSpPr>
            <p:nvPr/>
          </p:nvSpPr>
          <p:spPr>
            <a:xfrm>
              <a:off x="4439810" y="350677"/>
              <a:ext cx="8830430" cy="549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8E5BA3-08FC-3348-8B32-8A6474DAC3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34148" y="440700"/>
              <a:ext cx="1809938" cy="369332"/>
              <a:chOff x="359664" y="157105"/>
              <a:chExt cx="2932175" cy="59833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1BDEBE8-C388-2092-B121-F9E78F977BC4}"/>
                  </a:ext>
                </a:extLst>
              </p:cNvPr>
              <p:cNvGrpSpPr/>
              <p:nvPr/>
            </p:nvGrpSpPr>
            <p:grpSpPr>
              <a:xfrm>
                <a:off x="359664" y="394628"/>
                <a:ext cx="256032" cy="158495"/>
                <a:chOff x="280416" y="316992"/>
                <a:chExt cx="243840" cy="231648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F5C2D358-55C4-8044-75B1-8DA29E00F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316992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F656B7E7-5037-0449-D393-9D3091A088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432816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0E17A32-22B8-6ED4-5EEB-F7B892CDB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548640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3EF676-82E5-4825-75CF-B49E37D4EE9E}"/>
                  </a:ext>
                </a:extLst>
              </p:cNvPr>
              <p:cNvSpPr txBox="1"/>
              <p:nvPr/>
            </p:nvSpPr>
            <p:spPr>
              <a:xfrm>
                <a:off x="1370048" y="157105"/>
                <a:ext cx="1921791" cy="598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9" name="Picture 8" descr="THE NEW YOUTUBE LOGO PNG 2023">
                <a:extLst>
                  <a:ext uri="{FF2B5EF4-FFF2-40B4-BE49-F238E27FC236}">
                    <a16:creationId xmlns:a16="http://schemas.microsoft.com/office/drawing/2014/main" id="{99361D3D-B47C-3A44-7E9A-79ECFC49DA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865632" y="254421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B2FD0E5-31A6-A5C7-7502-FB8DF0236063}"/>
                </a:ext>
              </a:extLst>
            </p:cNvPr>
            <p:cNvGrpSpPr/>
            <p:nvPr/>
          </p:nvGrpSpPr>
          <p:grpSpPr>
            <a:xfrm>
              <a:off x="7647591" y="486140"/>
              <a:ext cx="3214445" cy="278451"/>
              <a:chOff x="5685718" y="384401"/>
              <a:chExt cx="3214445" cy="27845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23F299D-B4E3-1F82-A5B8-A3229BE477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85718" y="384401"/>
                <a:ext cx="3214445" cy="278451"/>
              </a:xfrm>
              <a:prstGeom prst="rect">
                <a:avLst/>
              </a:prstGeom>
              <a:solidFill>
                <a:srgbClr val="181717">
                  <a:alpha val="6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400">
                    <a:solidFill>
                      <a:schemeClr val="bg1"/>
                    </a:solidFill>
                    <a:latin typeface="YOUTUBE-SANS-LIGHT" pitchFamily="2" charset="77"/>
                  </a:rPr>
                  <a:t>The End</a:t>
                </a:r>
              </a:p>
            </p:txBody>
          </p:sp>
          <p:pic>
            <p:nvPicPr>
              <p:cNvPr id="14" name="Graphic 13" descr="Magnifying glass with solid fill">
                <a:extLst>
                  <a:ext uri="{FF2B5EF4-FFF2-40B4-BE49-F238E27FC236}">
                    <a16:creationId xmlns:a16="http://schemas.microsoft.com/office/drawing/2014/main" id="{F01FBD0D-13D8-EF5F-3CF1-562196B189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58567" y="402116"/>
                <a:ext cx="225772" cy="225772"/>
              </a:xfrm>
              <a:prstGeom prst="rect">
                <a:avLst/>
              </a:prstGeom>
            </p:spPr>
          </p:pic>
        </p:grp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5129A6C-FAB2-00B6-5610-23E8F11771B7}"/>
              </a:ext>
            </a:extLst>
          </p:cNvPr>
          <p:cNvSpPr/>
          <p:nvPr/>
        </p:nvSpPr>
        <p:spPr>
          <a:xfrm>
            <a:off x="978959" y="1442301"/>
            <a:ext cx="10509315" cy="4871282"/>
          </a:xfrm>
          <a:prstGeom prst="roundRect">
            <a:avLst>
              <a:gd name="adj" fmla="val 20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1998D-7AA3-4E81-6C50-BAB9E89B0C76}"/>
              </a:ext>
            </a:extLst>
          </p:cNvPr>
          <p:cNvGrpSpPr/>
          <p:nvPr/>
        </p:nvGrpSpPr>
        <p:grpSpPr>
          <a:xfrm>
            <a:off x="1077452" y="975533"/>
            <a:ext cx="1835430" cy="458151"/>
            <a:chOff x="1077452" y="975533"/>
            <a:chExt cx="1835430" cy="45815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9797BA0-4C12-D11A-54B0-ED2F7AF54647}"/>
                </a:ext>
              </a:extLst>
            </p:cNvPr>
            <p:cNvSpPr/>
            <p:nvPr/>
          </p:nvSpPr>
          <p:spPr>
            <a:xfrm>
              <a:off x="1077452" y="975533"/>
              <a:ext cx="1835429" cy="458151"/>
            </a:xfrm>
            <a:prstGeom prst="roundRect">
              <a:avLst>
                <a:gd name="adj" fmla="val 790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B68A62-76FB-6EE8-BB5E-E730F1B12A67}"/>
                </a:ext>
              </a:extLst>
            </p:cNvPr>
            <p:cNvSpPr txBox="1"/>
            <p:nvPr/>
          </p:nvSpPr>
          <p:spPr>
            <a:xfrm>
              <a:off x="1484981" y="1046870"/>
              <a:ext cx="1427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YouTube Sans Medium" pitchFamily="2" charset="77"/>
                </a:rPr>
                <a:t>Product Benders</a:t>
              </a:r>
            </a:p>
          </p:txBody>
        </p:sp>
        <p:pic>
          <p:nvPicPr>
            <p:cNvPr id="21" name="Picture 20" descr="THE NEW YOUTUBE LOGO PNG 2023">
              <a:extLst>
                <a:ext uri="{FF2B5EF4-FFF2-40B4-BE49-F238E27FC236}">
                  <a16:creationId xmlns:a16="http://schemas.microsoft.com/office/drawing/2014/main" id="{FC38DDBB-4E0E-5AD5-23E9-E87CDAA09B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958"/>
            <a:stretch/>
          </p:blipFill>
          <p:spPr bwMode="auto">
            <a:xfrm>
              <a:off x="1173621" y="1098858"/>
              <a:ext cx="311360" cy="21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18881A6-111F-ACEF-AF0F-A7785CDDE51E}"/>
              </a:ext>
            </a:extLst>
          </p:cNvPr>
          <p:cNvGrpSpPr/>
          <p:nvPr/>
        </p:nvGrpSpPr>
        <p:grpSpPr>
          <a:xfrm>
            <a:off x="978959" y="554063"/>
            <a:ext cx="650488" cy="194662"/>
            <a:chOff x="978959" y="554063"/>
            <a:chExt cx="650488" cy="19466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8C7D161-3D79-692A-A862-9F15A7C0DECB}"/>
                </a:ext>
              </a:extLst>
            </p:cNvPr>
            <p:cNvSpPr/>
            <p:nvPr/>
          </p:nvSpPr>
          <p:spPr>
            <a:xfrm>
              <a:off x="978959" y="554063"/>
              <a:ext cx="194662" cy="1946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51D576-11D2-E80C-5203-225BA7E3606C}"/>
                </a:ext>
              </a:extLst>
            </p:cNvPr>
            <p:cNvSpPr/>
            <p:nvPr/>
          </p:nvSpPr>
          <p:spPr>
            <a:xfrm>
              <a:off x="1206872" y="554063"/>
              <a:ext cx="194662" cy="1946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8BDA86-EF67-1383-E290-B27A3E54CCAE}"/>
                </a:ext>
              </a:extLst>
            </p:cNvPr>
            <p:cNvSpPr/>
            <p:nvPr/>
          </p:nvSpPr>
          <p:spPr>
            <a:xfrm>
              <a:off x="1434785" y="554063"/>
              <a:ext cx="194662" cy="19466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Graphic 28" descr="Cursor with solid fill">
            <a:extLst>
              <a:ext uri="{FF2B5EF4-FFF2-40B4-BE49-F238E27FC236}">
                <a16:creationId xmlns:a16="http://schemas.microsoft.com/office/drawing/2014/main" id="{B3B2B50D-E993-A5E6-8FF4-35356C823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994146">
            <a:off x="189391" y="464741"/>
            <a:ext cx="1164255" cy="11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61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17F7B3-79E3-BADC-9B6C-063581D1F8EB}"/>
              </a:ext>
            </a:extLst>
          </p:cNvPr>
          <p:cNvGrpSpPr/>
          <p:nvPr/>
        </p:nvGrpSpPr>
        <p:grpSpPr>
          <a:xfrm>
            <a:off x="0" y="-11854"/>
            <a:ext cx="12192000" cy="890016"/>
            <a:chOff x="0" y="-11854"/>
            <a:chExt cx="12192000" cy="8900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DC04375-2C6B-BCAB-24CD-7FACB40BDCAC}"/>
                </a:ext>
              </a:extLst>
            </p:cNvPr>
            <p:cNvSpPr/>
            <p:nvPr/>
          </p:nvSpPr>
          <p:spPr>
            <a:xfrm>
              <a:off x="0" y="-11854"/>
              <a:ext cx="12192000" cy="8900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333174-F77B-5E9A-E553-2EC1F7D02751}"/>
                </a:ext>
              </a:extLst>
            </p:cNvPr>
            <p:cNvGrpSpPr/>
            <p:nvPr/>
          </p:nvGrpSpPr>
          <p:grpSpPr>
            <a:xfrm>
              <a:off x="359664" y="157105"/>
              <a:ext cx="2932175" cy="584775"/>
              <a:chOff x="359664" y="157105"/>
              <a:chExt cx="2932175" cy="58477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513E408-E748-EABD-E990-F062F6039451}"/>
                  </a:ext>
                </a:extLst>
              </p:cNvPr>
              <p:cNvGrpSpPr/>
              <p:nvPr/>
            </p:nvGrpSpPr>
            <p:grpSpPr>
              <a:xfrm>
                <a:off x="359664" y="335239"/>
                <a:ext cx="256032" cy="231648"/>
                <a:chOff x="280416" y="157499"/>
                <a:chExt cx="243840" cy="231648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77913014-026C-02F2-92FF-106ADDDED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157499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0D9A39D-6885-2C2B-DC0A-D77B9E13B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273323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4C9D131-89F1-62F1-7DEE-042627504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389147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FB4E3-5106-A711-E2FF-330279EDEDB6}"/>
                  </a:ext>
                </a:extLst>
              </p:cNvPr>
              <p:cNvSpPr txBox="1"/>
              <p:nvPr/>
            </p:nvSpPr>
            <p:spPr>
              <a:xfrm>
                <a:off x="1370048" y="157105"/>
                <a:ext cx="1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10" name="Picture 8" descr="THE NEW YOUTUBE LOGO PNG 2023">
                <a:extLst>
                  <a:ext uri="{FF2B5EF4-FFF2-40B4-BE49-F238E27FC236}">
                    <a16:creationId xmlns:a16="http://schemas.microsoft.com/office/drawing/2014/main" id="{683E23DE-F30C-8ECC-1EE9-120C490E6E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865632" y="254421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E9B586-A9D8-1D65-9BA0-1D15160D51A3}"/>
                </a:ext>
              </a:extLst>
            </p:cNvPr>
            <p:cNvSpPr/>
            <p:nvPr/>
          </p:nvSpPr>
          <p:spPr>
            <a:xfrm>
              <a:off x="3692628" y="211749"/>
              <a:ext cx="5207535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 sz="2000">
                  <a:latin typeface="YouTube Sans Medium" pitchFamily="2" charset="77"/>
                </a:rPr>
                <a:t>CRITICAL APPRECIATION</a:t>
              </a:r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473E5591-5FE2-4B68-22DB-9E06A2F72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8579" y="262128"/>
              <a:ext cx="365760" cy="365760"/>
            </a:xfrm>
            <a:prstGeom prst="rect">
              <a:avLst/>
            </a:prstGeom>
          </p:spPr>
        </p:pic>
        <p:pic>
          <p:nvPicPr>
            <p:cNvPr id="7" name="Graphic 6" descr="Ringer with solid fill">
              <a:extLst>
                <a:ext uri="{FF2B5EF4-FFF2-40B4-BE49-F238E27FC236}">
                  <a16:creationId xmlns:a16="http://schemas.microsoft.com/office/drawing/2014/main" id="{83D3EF22-1764-5801-E6AA-5B53E97B0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21952" y="211749"/>
              <a:ext cx="468038" cy="46803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ECB9916-FFEE-53B5-D5FD-84DB0E3C1016}"/>
              </a:ext>
            </a:extLst>
          </p:cNvPr>
          <p:cNvSpPr txBox="1"/>
          <p:nvPr/>
        </p:nvSpPr>
        <p:spPr>
          <a:xfrm>
            <a:off x="1204547" y="1118955"/>
            <a:ext cx="375865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YouTube Sans Medium" pitchFamily="2" charset="77"/>
              </a:rPr>
              <a:t>Freedom Of Speech &amp; Hateful content</a:t>
            </a:r>
            <a:endParaRPr lang="en-US">
              <a:latin typeface="YouTube Sans Medium" pitchFamily="2" charset="77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AEADDD-C737-4ABB-DAEC-2958D74BFB16}"/>
              </a:ext>
            </a:extLst>
          </p:cNvPr>
          <p:cNvSpPr/>
          <p:nvPr/>
        </p:nvSpPr>
        <p:spPr>
          <a:xfrm>
            <a:off x="776111" y="1497684"/>
            <a:ext cx="4769555" cy="231701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YouTube regularly removes content flagged as hateful or breaking community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Multiple freedom of speech lawsuits due to this policy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Limited state for religious and controversial videos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Banned in certain countries in its entirety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CABDEF-9CCC-DBDC-36FA-6BED4DEF3D12}"/>
              </a:ext>
            </a:extLst>
          </p:cNvPr>
          <p:cNvSpPr txBox="1"/>
          <p:nvPr/>
        </p:nvSpPr>
        <p:spPr>
          <a:xfrm>
            <a:off x="7406659" y="1118955"/>
            <a:ext cx="356270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YouTube Sans Medium" pitchFamily="2" charset="77"/>
              </a:rPr>
              <a:t>Fair recompense of Content Creator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30F186-B485-AB3B-0AEA-B45FF1EB6C7E}"/>
              </a:ext>
            </a:extLst>
          </p:cNvPr>
          <p:cNvSpPr/>
          <p:nvPr/>
        </p:nvSpPr>
        <p:spPr>
          <a:xfrm>
            <a:off x="6646333" y="1497684"/>
            <a:ext cx="4769555" cy="231701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Monetization: Monetizing based on minimum viewership numbers.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YouTube algorithm favors more prominent content creators </a:t>
            </a:r>
            <a:br>
              <a:rPr lang="en-US" sz="1600">
                <a:cs typeface="Calibri"/>
              </a:rPr>
            </a:br>
            <a:endParaRPr lang="en-US" sz="1600">
              <a:cs typeface="Calibri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A9B4CFE-DF89-D319-82D9-4FAD96AC895F}"/>
              </a:ext>
            </a:extLst>
          </p:cNvPr>
          <p:cNvSpPr/>
          <p:nvPr/>
        </p:nvSpPr>
        <p:spPr>
          <a:xfrm>
            <a:off x="776111" y="4310499"/>
            <a:ext cx="4769555" cy="231701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Automated algorithm for content curation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Anti-hate speech and supremacist message policy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Multiple false positives with the algorithm 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Arbitrary enforcement of certain rules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Opaque regulation guidelines for content creators</a:t>
            </a:r>
          </a:p>
          <a:p>
            <a:pPr marL="285750" indent="-285750">
              <a:buFont typeface="Arial"/>
              <a:buChar char="•"/>
            </a:pPr>
            <a:endParaRPr lang="en-US" sz="160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01CAE3-F904-F9BA-0D78-093FB229A04F}"/>
              </a:ext>
            </a:extLst>
          </p:cNvPr>
          <p:cNvSpPr txBox="1"/>
          <p:nvPr/>
        </p:nvSpPr>
        <p:spPr>
          <a:xfrm>
            <a:off x="2219121" y="3912813"/>
            <a:ext cx="194732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YouTube Sans Medium" pitchFamily="2" charset="77"/>
              </a:rPr>
              <a:t>Content regulation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514B15-14DC-A563-9A8C-9DCB9363D164}"/>
              </a:ext>
            </a:extLst>
          </p:cNvPr>
          <p:cNvSpPr/>
          <p:nvPr/>
        </p:nvSpPr>
        <p:spPr>
          <a:xfrm>
            <a:off x="6641505" y="4315078"/>
            <a:ext cx="4769555" cy="231701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Copyright protection relating to the exclusivity of content given to its creator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Favors Media corporations heavily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Infringes on users’ digital privacy rights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Wrongful use of the copyright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Ambiguous fair use policy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0015EC-6D10-8DEE-2A01-11B723FA8161}"/>
              </a:ext>
            </a:extLst>
          </p:cNvPr>
          <p:cNvSpPr txBox="1"/>
          <p:nvPr/>
        </p:nvSpPr>
        <p:spPr>
          <a:xfrm>
            <a:off x="7842226" y="3912813"/>
            <a:ext cx="223490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YouTube Sans Medium" pitchFamily="2" charset="77"/>
              </a:rPr>
              <a:t>Copyrights regulation</a:t>
            </a:r>
          </a:p>
        </p:txBody>
      </p:sp>
    </p:spTree>
    <p:extLst>
      <p:ext uri="{BB962C8B-B14F-4D97-AF65-F5344CB8AC3E}">
        <p14:creationId xmlns:p14="http://schemas.microsoft.com/office/powerpoint/2010/main" val="350675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17F7B3-79E3-BADC-9B6C-063581D1F8EB}"/>
              </a:ext>
            </a:extLst>
          </p:cNvPr>
          <p:cNvGrpSpPr/>
          <p:nvPr/>
        </p:nvGrpSpPr>
        <p:grpSpPr>
          <a:xfrm>
            <a:off x="0" y="-11854"/>
            <a:ext cx="12192000" cy="890016"/>
            <a:chOff x="0" y="-11854"/>
            <a:chExt cx="12192000" cy="8900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DC04375-2C6B-BCAB-24CD-7FACB40BDCAC}"/>
                </a:ext>
              </a:extLst>
            </p:cNvPr>
            <p:cNvSpPr/>
            <p:nvPr/>
          </p:nvSpPr>
          <p:spPr>
            <a:xfrm>
              <a:off x="0" y="-11854"/>
              <a:ext cx="12192000" cy="8900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333174-F77B-5E9A-E553-2EC1F7D02751}"/>
                </a:ext>
              </a:extLst>
            </p:cNvPr>
            <p:cNvGrpSpPr/>
            <p:nvPr/>
          </p:nvGrpSpPr>
          <p:grpSpPr>
            <a:xfrm>
              <a:off x="359664" y="157105"/>
              <a:ext cx="2932175" cy="584775"/>
              <a:chOff x="359664" y="157105"/>
              <a:chExt cx="2932175" cy="58477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513E408-E748-EABD-E990-F062F6039451}"/>
                  </a:ext>
                </a:extLst>
              </p:cNvPr>
              <p:cNvGrpSpPr/>
              <p:nvPr/>
            </p:nvGrpSpPr>
            <p:grpSpPr>
              <a:xfrm>
                <a:off x="359664" y="335239"/>
                <a:ext cx="256032" cy="231648"/>
                <a:chOff x="280416" y="157499"/>
                <a:chExt cx="243840" cy="231648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77913014-026C-02F2-92FF-106ADDDED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157499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0D9A39D-6885-2C2B-DC0A-D77B9E13B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273323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4C9D131-89F1-62F1-7DEE-042627504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389147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FB4E3-5106-A711-E2FF-330279EDEDB6}"/>
                  </a:ext>
                </a:extLst>
              </p:cNvPr>
              <p:cNvSpPr txBox="1"/>
              <p:nvPr/>
            </p:nvSpPr>
            <p:spPr>
              <a:xfrm>
                <a:off x="1370048" y="157105"/>
                <a:ext cx="1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10" name="Picture 8" descr="THE NEW YOUTUBE LOGO PNG 2023">
                <a:extLst>
                  <a:ext uri="{FF2B5EF4-FFF2-40B4-BE49-F238E27FC236}">
                    <a16:creationId xmlns:a16="http://schemas.microsoft.com/office/drawing/2014/main" id="{683E23DE-F30C-8ECC-1EE9-120C490E6E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865632" y="254421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E9B586-A9D8-1D65-9BA0-1D15160D51A3}"/>
                </a:ext>
              </a:extLst>
            </p:cNvPr>
            <p:cNvSpPr/>
            <p:nvPr/>
          </p:nvSpPr>
          <p:spPr>
            <a:xfrm>
              <a:off x="3692628" y="211749"/>
              <a:ext cx="5207535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 sz="2000">
                  <a:latin typeface="YouTube Sans Medium" pitchFamily="2" charset="77"/>
                </a:rPr>
                <a:t>CRITICAL APPRECIATION</a:t>
              </a:r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473E5591-5FE2-4B68-22DB-9E06A2F72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8579" y="262128"/>
              <a:ext cx="365760" cy="365760"/>
            </a:xfrm>
            <a:prstGeom prst="rect">
              <a:avLst/>
            </a:prstGeom>
          </p:spPr>
        </p:pic>
        <p:pic>
          <p:nvPicPr>
            <p:cNvPr id="7" name="Graphic 6" descr="Ringer with solid fill">
              <a:extLst>
                <a:ext uri="{FF2B5EF4-FFF2-40B4-BE49-F238E27FC236}">
                  <a16:creationId xmlns:a16="http://schemas.microsoft.com/office/drawing/2014/main" id="{83D3EF22-1764-5801-E6AA-5B53E97B0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21952" y="211749"/>
              <a:ext cx="468038" cy="46803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ECB9916-FFEE-53B5-D5FD-84DB0E3C1016}"/>
              </a:ext>
            </a:extLst>
          </p:cNvPr>
          <p:cNvSpPr txBox="1"/>
          <p:nvPr/>
        </p:nvSpPr>
        <p:spPr>
          <a:xfrm>
            <a:off x="466737" y="1461077"/>
            <a:ext cx="4887546" cy="70173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Freedom Of Speech &amp; Hateful content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Automated algorithm to flag hateful content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High False positives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Content regulation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Arbitrary enforcement of certain rules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Opaque regulation guidelines</a:t>
            </a: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Fair recompense of Content Creator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Monetization: Monetizing based on minimum viewership numbers. 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YouTube algorithm favors more prominent content creators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Ad lobby favoring larger players</a:t>
            </a:r>
          </a:p>
          <a:p>
            <a:endParaRPr lang="en-US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Copyright Regulation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Favors Media corporations heavily 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Ambiguous fair use policy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Calibri"/>
              <a:cs typeface="Calibri"/>
            </a:endParaRPr>
          </a:p>
          <a:p>
            <a:endParaRPr lang="en-US">
              <a:solidFill>
                <a:schemeClr val="bg1"/>
              </a:solidFill>
              <a:latin typeface="YouTube Sans Medium" pitchFamily="2" charset="77"/>
              <a:cs typeface="Calibri"/>
            </a:endParaRPr>
          </a:p>
          <a:p>
            <a:endParaRPr lang="en-US">
              <a:solidFill>
                <a:schemeClr val="bg1"/>
              </a:solidFill>
              <a:latin typeface="YouTube Sans Medium" pitchFamily="2" charset="77"/>
              <a:cs typeface="Calibri"/>
            </a:endParaRPr>
          </a:p>
          <a:p>
            <a:endParaRPr lang="en-US">
              <a:solidFill>
                <a:schemeClr val="bg1"/>
              </a:solidFill>
              <a:latin typeface="YouTube Sans Medium" pitchFamily="2" charset="77"/>
              <a:cs typeface="Calibri"/>
            </a:endParaRPr>
          </a:p>
          <a:p>
            <a:endParaRPr lang="en-US">
              <a:solidFill>
                <a:schemeClr val="bg1"/>
              </a:solidFill>
              <a:latin typeface="YouTube Sans Medium" pitchFamily="2" charset="77"/>
            </a:endParaRPr>
          </a:p>
          <a:p>
            <a:endParaRPr lang="en-US">
              <a:solidFill>
                <a:schemeClr val="bg1"/>
              </a:solidFill>
              <a:latin typeface="YouTube Sans Medium" pitchFamily="2" charset="77"/>
            </a:endParaRPr>
          </a:p>
          <a:p>
            <a:endParaRPr lang="en-US">
              <a:solidFill>
                <a:schemeClr val="bg1"/>
              </a:solidFill>
              <a:latin typeface="YouTube Sans Medium" pitchFamily="2" charset="77"/>
            </a:endParaRPr>
          </a:p>
          <a:p>
            <a:endParaRPr lang="en-US">
              <a:solidFill>
                <a:schemeClr val="bg1"/>
              </a:solidFill>
              <a:latin typeface="YouTube Sans Medium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CABDEF-9CCC-DBDC-36FA-6BED4DEF3D12}"/>
              </a:ext>
            </a:extLst>
          </p:cNvPr>
          <p:cNvSpPr txBox="1"/>
          <p:nvPr/>
        </p:nvSpPr>
        <p:spPr>
          <a:xfrm>
            <a:off x="6286755" y="1461078"/>
            <a:ext cx="5240741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Democratization of content creation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Allows independent content creators to grow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Globally recognized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User friendly for both viewers and content creators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Hobbies can become a secondary source of income</a:t>
            </a:r>
          </a:p>
          <a:p>
            <a:endParaRPr lang="en-US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Free content library 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Diverse niches catering to every audience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Disrupted paid learning platforms </a:t>
            </a:r>
          </a:p>
          <a:p>
            <a:endParaRPr lang="en-US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Captive Market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Allows companies to produce sponsored content in collaboration with content creators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One of the largest active monthly user base on a vid</a:t>
            </a:r>
          </a:p>
          <a:p>
            <a:endParaRPr lang="en-US">
              <a:solidFill>
                <a:schemeClr val="bg1"/>
              </a:solidFill>
              <a:latin typeface="YouTube Sans Medium" pitchFamily="2" charset="77"/>
              <a:cs typeface="Calibri"/>
            </a:endParaRPr>
          </a:p>
          <a:p>
            <a:endParaRPr lang="en-US">
              <a:solidFill>
                <a:schemeClr val="bg1"/>
              </a:solidFill>
              <a:latin typeface="YouTube Sans Medium" pitchFamily="2" charset="77"/>
              <a:cs typeface="Calibri"/>
            </a:endParaRPr>
          </a:p>
          <a:p>
            <a:endParaRPr lang="en-US">
              <a:solidFill>
                <a:schemeClr val="bg1"/>
              </a:solidFill>
              <a:latin typeface="YouTube Sans Medium" pitchFamily="2" charset="77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727AF-C454-7C31-CF0B-8967606A6FF7}"/>
              </a:ext>
            </a:extLst>
          </p:cNvPr>
          <p:cNvSpPr txBox="1"/>
          <p:nvPr/>
        </p:nvSpPr>
        <p:spPr>
          <a:xfrm>
            <a:off x="474306" y="979714"/>
            <a:ext cx="4883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Weakness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16117-6E5D-035B-3E4A-895A1740AB3A}"/>
              </a:ext>
            </a:extLst>
          </p:cNvPr>
          <p:cNvSpPr txBox="1"/>
          <p:nvPr/>
        </p:nvSpPr>
        <p:spPr>
          <a:xfrm>
            <a:off x="6290387" y="979714"/>
            <a:ext cx="4883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Strengths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6FB538-02D2-BE6F-7378-1D5150D7BD26}"/>
              </a:ext>
            </a:extLst>
          </p:cNvPr>
          <p:cNvGrpSpPr/>
          <p:nvPr/>
        </p:nvGrpSpPr>
        <p:grpSpPr>
          <a:xfrm>
            <a:off x="0" y="-11854"/>
            <a:ext cx="12192000" cy="890016"/>
            <a:chOff x="0" y="-11854"/>
            <a:chExt cx="12192000" cy="8900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44AFF4-4FF6-514A-FC5C-C27D65D69B27}"/>
                </a:ext>
              </a:extLst>
            </p:cNvPr>
            <p:cNvSpPr/>
            <p:nvPr/>
          </p:nvSpPr>
          <p:spPr>
            <a:xfrm>
              <a:off x="0" y="-11854"/>
              <a:ext cx="12192000" cy="8900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8F733E-583A-BF90-38A3-F7363D0770C3}"/>
                </a:ext>
              </a:extLst>
            </p:cNvPr>
            <p:cNvGrpSpPr/>
            <p:nvPr/>
          </p:nvGrpSpPr>
          <p:grpSpPr>
            <a:xfrm>
              <a:off x="359664" y="157105"/>
              <a:ext cx="2932175" cy="584775"/>
              <a:chOff x="359664" y="157105"/>
              <a:chExt cx="2932175" cy="58477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4219613-6E18-36F6-3B8A-29A511924A6B}"/>
                  </a:ext>
                </a:extLst>
              </p:cNvPr>
              <p:cNvGrpSpPr/>
              <p:nvPr/>
            </p:nvGrpSpPr>
            <p:grpSpPr>
              <a:xfrm>
                <a:off x="359664" y="494732"/>
                <a:ext cx="256032" cy="231648"/>
                <a:chOff x="280416" y="316992"/>
                <a:chExt cx="243840" cy="231648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D89DA93B-C70B-56DF-2695-7CDE21C44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316992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A22E78A9-FED3-E8FB-5FD1-DED908967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432816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C4F7875B-5C29-3C76-53FA-B7EF92E2E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548640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67085D-017D-40A4-5161-8C6A2BCAC329}"/>
                  </a:ext>
                </a:extLst>
              </p:cNvPr>
              <p:cNvSpPr txBox="1"/>
              <p:nvPr/>
            </p:nvSpPr>
            <p:spPr>
              <a:xfrm>
                <a:off x="1370048" y="157105"/>
                <a:ext cx="1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11" name="Picture 8" descr="THE NEW YOUTUBE LOGO PNG 2023">
                <a:extLst>
                  <a:ext uri="{FF2B5EF4-FFF2-40B4-BE49-F238E27FC236}">
                    <a16:creationId xmlns:a16="http://schemas.microsoft.com/office/drawing/2014/main" id="{0F0BB206-C923-F57C-6634-E8835EAA72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865632" y="254421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7DED55-4C1C-4186-45C2-2BB901B11FFE}"/>
                </a:ext>
              </a:extLst>
            </p:cNvPr>
            <p:cNvSpPr/>
            <p:nvPr/>
          </p:nvSpPr>
          <p:spPr>
            <a:xfrm>
              <a:off x="3692628" y="211749"/>
              <a:ext cx="5567753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>
                  <a:solidFill>
                    <a:schemeClr val="bg1"/>
                  </a:solidFill>
                  <a:latin typeface="YOUTUBE-SANS-LIGHT"/>
                </a:rPr>
                <a:t>INNOVATION &amp; DISRUPTIVE INNOVATION</a:t>
              </a:r>
              <a:endParaRPr lang="en-US"/>
            </a:p>
          </p:txBody>
        </p:sp>
        <p:pic>
          <p:nvPicPr>
            <p:cNvPr id="18" name="Graphic 17" descr="Magnifying glass with solid fill">
              <a:extLst>
                <a:ext uri="{FF2B5EF4-FFF2-40B4-BE49-F238E27FC236}">
                  <a16:creationId xmlns:a16="http://schemas.microsoft.com/office/drawing/2014/main" id="{7295A397-6109-583D-F0C7-C114813D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84834" y="248273"/>
              <a:ext cx="365760" cy="365760"/>
            </a:xfrm>
            <a:prstGeom prst="rect">
              <a:avLst/>
            </a:prstGeom>
          </p:spPr>
        </p:pic>
        <p:pic>
          <p:nvPicPr>
            <p:cNvPr id="53" name="Graphic 52" descr="Ringer with solid fill">
              <a:extLst>
                <a:ext uri="{FF2B5EF4-FFF2-40B4-BE49-F238E27FC236}">
                  <a16:creationId xmlns:a16="http://schemas.microsoft.com/office/drawing/2014/main" id="{6E14FF12-90EC-1585-A007-160AFB136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21952" y="211749"/>
              <a:ext cx="468038" cy="4680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955F7EE-43C8-B11A-52D4-613EC56BFA55}"/>
              </a:ext>
            </a:extLst>
          </p:cNvPr>
          <p:cNvSpPr/>
          <p:nvPr/>
        </p:nvSpPr>
        <p:spPr>
          <a:xfrm>
            <a:off x="-568" y="6337826"/>
            <a:ext cx="12192000" cy="4781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8BDF06-A67E-F532-58BA-3D3D270003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54" t="15970" r="5473" b="7495"/>
          <a:stretch/>
        </p:blipFill>
        <p:spPr>
          <a:xfrm>
            <a:off x="6312310" y="1248809"/>
            <a:ext cx="5295811" cy="2121579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32ED45C0-3EF4-66BE-4D65-85871E0B52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94" t="15802" r="5787" b="11863"/>
          <a:stretch/>
        </p:blipFill>
        <p:spPr>
          <a:xfrm>
            <a:off x="6312310" y="3799819"/>
            <a:ext cx="5295811" cy="25047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EFBA6B-9699-2B18-986C-81F614707688}"/>
              </a:ext>
            </a:extLst>
          </p:cNvPr>
          <p:cNvSpPr/>
          <p:nvPr/>
        </p:nvSpPr>
        <p:spPr>
          <a:xfrm>
            <a:off x="-568" y="876184"/>
            <a:ext cx="5560149" cy="545935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000">
                <a:cs typeface="Calibri"/>
              </a:rPr>
              <a:t>INNOVATION</a:t>
            </a:r>
            <a:endParaRPr lang="en-US" sz="2000">
              <a:effectLst/>
              <a:cs typeface="Calibri"/>
            </a:endParaRPr>
          </a:p>
          <a:p>
            <a:pPr algn="ctr"/>
            <a:endParaRPr lang="en-US" sz="2000">
              <a:cs typeface="Calibri"/>
            </a:endParaRPr>
          </a:p>
          <a:p>
            <a:r>
              <a:rPr lang="en-US" sz="2000">
                <a:latin typeface="YOUTUBE-SANS-LIGHT"/>
              </a:rPr>
              <a:t>    	User-generated Content</a:t>
            </a:r>
          </a:p>
          <a:p>
            <a:endParaRPr lang="en-US" sz="2000">
              <a:latin typeface="YOUTUBE-SANS-LIGHT"/>
              <a:cs typeface="Calibri"/>
            </a:endParaRPr>
          </a:p>
          <a:p>
            <a:r>
              <a:rPr lang="en-US" sz="2000">
                <a:latin typeface="YOUTUBE-SANS-LIGHT"/>
              </a:rPr>
              <a:t>    	Localization and Globalization</a:t>
            </a:r>
          </a:p>
          <a:p>
            <a:endParaRPr lang="en-US" sz="2000">
              <a:latin typeface="YOUTUBE-SANS-LIGHT"/>
              <a:cs typeface="Calibri"/>
            </a:endParaRPr>
          </a:p>
          <a:p>
            <a:r>
              <a:rPr lang="en-US" sz="2000">
                <a:latin typeface="YOUTUBE-SANS-LIGHT"/>
              </a:rPr>
              <a:t>    	</a:t>
            </a:r>
            <a:r>
              <a:rPr lang="en-US" sz="2000">
                <a:effectLst/>
                <a:latin typeface="YOUTUBE-SANS-LIGHT"/>
              </a:rPr>
              <a:t>Native Advertising</a:t>
            </a:r>
            <a:r>
              <a:rPr lang="en-US" sz="2000">
                <a:latin typeface="YOUTUBE-SANS-LIGHT"/>
              </a:rPr>
              <a:t> </a:t>
            </a:r>
            <a:r>
              <a:rPr lang="en-US" sz="2000">
                <a:solidFill>
                  <a:schemeClr val="bg1"/>
                </a:solidFill>
                <a:latin typeface="YOUTUBE-SANS-LIGHT"/>
              </a:rPr>
              <a:t>Platform for Businesses</a:t>
            </a:r>
            <a:endParaRPr lang="en-US" sz="2000">
              <a:solidFill>
                <a:schemeClr val="bg1"/>
              </a:solidFill>
              <a:effectLst/>
              <a:latin typeface="YOUTUBE-SANS-LIGHT"/>
            </a:endParaRPr>
          </a:p>
          <a:p>
            <a:pPr lvl="2"/>
            <a:endParaRPr lang="en-US" sz="2000">
              <a:latin typeface="YOUTUBE-SANS-LIGHT"/>
            </a:endParaRPr>
          </a:p>
          <a:p>
            <a:pPr lvl="2"/>
            <a:r>
              <a:rPr lang="en-US" sz="2000">
                <a:latin typeface="YOUTUBE-SANS-LIGHT"/>
              </a:rPr>
              <a:t>New Business Models</a:t>
            </a:r>
            <a:endParaRPr lang="en-US" sz="2000">
              <a:latin typeface="YOUTUBE-SANS-LIGHT"/>
              <a:cs typeface="Calibri"/>
            </a:endParaRPr>
          </a:p>
          <a:p>
            <a:endParaRPr lang="en-US">
              <a:effectLst/>
              <a:latin typeface="YOUTUBE-SANS-LIGHT"/>
            </a:endParaRPr>
          </a:p>
          <a:p>
            <a:pPr algn="ctr"/>
            <a:r>
              <a:rPr lang="en-US" sz="2000">
                <a:cs typeface="Calibri"/>
              </a:rPr>
              <a:t>DISRUPTIVE INNOVATION</a:t>
            </a:r>
          </a:p>
          <a:p>
            <a:pPr algn="ctr"/>
            <a:endParaRPr lang="en-US" sz="2000">
              <a:cs typeface="Calibri"/>
            </a:endParaRPr>
          </a:p>
          <a:p>
            <a:r>
              <a:rPr lang="en-US" sz="2000">
                <a:latin typeface="YOUTUBE-SANS-LIGHT"/>
                <a:cs typeface="Calibri"/>
              </a:rPr>
              <a:t>    	 </a:t>
            </a:r>
          </a:p>
          <a:p>
            <a:endParaRPr lang="en-US" sz="2000">
              <a:latin typeface="YOUTUBE-SANS-LIGHT"/>
              <a:cs typeface="Calibri"/>
            </a:endParaRPr>
          </a:p>
          <a:p>
            <a:r>
              <a:rPr lang="en-US" sz="2000">
                <a:latin typeface="YOUTUBE-SANS-LIGHT"/>
                <a:cs typeface="Calibri"/>
              </a:rPr>
              <a:t>     	Video Monetization</a:t>
            </a:r>
          </a:p>
          <a:p>
            <a:endParaRPr lang="en-US" sz="2000">
              <a:latin typeface="YOUTUBE-SANS-LIGHT"/>
              <a:cs typeface="Calibri"/>
            </a:endParaRPr>
          </a:p>
          <a:p>
            <a:r>
              <a:rPr lang="en-US" sz="2000">
                <a:latin typeface="YOUTUBE-SANS-LIGHT"/>
                <a:cs typeface="Calibri"/>
              </a:rPr>
              <a:t>	Democratization of Media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0B547-F598-928C-8C99-04CB4133C496}"/>
              </a:ext>
            </a:extLst>
          </p:cNvPr>
          <p:cNvSpPr txBox="1"/>
          <p:nvPr/>
        </p:nvSpPr>
        <p:spPr>
          <a:xfrm>
            <a:off x="6879192" y="867969"/>
            <a:ext cx="472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PLETHORA OF PROFILED CONTENT 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BE82E5-3271-DB9D-1DEB-5318978A959C}"/>
              </a:ext>
            </a:extLst>
          </p:cNvPr>
          <p:cNvSpPr txBox="1"/>
          <p:nvPr/>
        </p:nvSpPr>
        <p:spPr>
          <a:xfrm>
            <a:off x="8009233" y="3432962"/>
            <a:ext cx="235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 REACH OF YouTube </a:t>
            </a:r>
          </a:p>
        </p:txBody>
      </p:sp>
      <p:pic>
        <p:nvPicPr>
          <p:cNvPr id="21" name="Graphic 20" descr="Presentation with checklist with solid fill">
            <a:extLst>
              <a:ext uri="{FF2B5EF4-FFF2-40B4-BE49-F238E27FC236}">
                <a16:creationId xmlns:a16="http://schemas.microsoft.com/office/drawing/2014/main" id="{474EE866-D654-24E0-AF5F-F50A908DA7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709" y="4401872"/>
            <a:ext cx="523059" cy="460278"/>
          </a:xfrm>
          <a:prstGeom prst="rect">
            <a:avLst/>
          </a:prstGeom>
        </p:spPr>
      </p:pic>
      <p:pic>
        <p:nvPicPr>
          <p:cNvPr id="20" name="Graphic 19" descr="Ui Ux with solid fill">
            <a:extLst>
              <a:ext uri="{FF2B5EF4-FFF2-40B4-BE49-F238E27FC236}">
                <a16:creationId xmlns:a16="http://schemas.microsoft.com/office/drawing/2014/main" id="{01565A02-AFC2-1052-0249-2D96AB6D49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128" y="1389589"/>
            <a:ext cx="555719" cy="555719"/>
          </a:xfrm>
          <a:prstGeom prst="rect">
            <a:avLst/>
          </a:prstGeom>
        </p:spPr>
      </p:pic>
      <p:pic>
        <p:nvPicPr>
          <p:cNvPr id="25" name="Graphic 24" descr="Home with solid fill">
            <a:extLst>
              <a:ext uri="{FF2B5EF4-FFF2-40B4-BE49-F238E27FC236}">
                <a16:creationId xmlns:a16="http://schemas.microsoft.com/office/drawing/2014/main" id="{D1BC2CC0-E43F-746C-9D01-684A094FB3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8131" y="2045316"/>
            <a:ext cx="426762" cy="426762"/>
          </a:xfrm>
          <a:prstGeom prst="rect">
            <a:avLst/>
          </a:prstGeom>
        </p:spPr>
      </p:pic>
      <p:pic>
        <p:nvPicPr>
          <p:cNvPr id="22" name="Graphic 21" descr="Target Audience with solid fill">
            <a:extLst>
              <a:ext uri="{FF2B5EF4-FFF2-40B4-BE49-F238E27FC236}">
                <a16:creationId xmlns:a16="http://schemas.microsoft.com/office/drawing/2014/main" id="{8C42B022-4706-8FA0-5B10-85E5A074BF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0250" y="2578744"/>
            <a:ext cx="645382" cy="645382"/>
          </a:xfrm>
          <a:prstGeom prst="rect">
            <a:avLst/>
          </a:prstGeom>
        </p:spPr>
      </p:pic>
      <p:pic>
        <p:nvPicPr>
          <p:cNvPr id="29" name="Graphic 28" descr="Flying Money with solid fill">
            <a:extLst>
              <a:ext uri="{FF2B5EF4-FFF2-40B4-BE49-F238E27FC236}">
                <a16:creationId xmlns:a16="http://schemas.microsoft.com/office/drawing/2014/main" id="{557AD97D-B293-3C99-96DA-4FB8DC3E54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0382" y="5009265"/>
            <a:ext cx="645382" cy="489513"/>
          </a:xfrm>
          <a:prstGeom prst="rect">
            <a:avLst/>
          </a:prstGeom>
        </p:spPr>
      </p:pic>
      <p:pic>
        <p:nvPicPr>
          <p:cNvPr id="31" name="Graphic 30" descr="Clapper board with solid fill">
            <a:extLst>
              <a:ext uri="{FF2B5EF4-FFF2-40B4-BE49-F238E27FC236}">
                <a16:creationId xmlns:a16="http://schemas.microsoft.com/office/drawing/2014/main" id="{BBEB25C9-D373-4AD1-7AE5-36D43BBC86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4710" y="5678241"/>
            <a:ext cx="493604" cy="493604"/>
          </a:xfrm>
          <a:prstGeom prst="rect">
            <a:avLst/>
          </a:prstGeom>
        </p:spPr>
      </p:pic>
      <p:pic>
        <p:nvPicPr>
          <p:cNvPr id="33" name="Graphic 32" descr="Customer review with solid fill">
            <a:extLst>
              <a:ext uri="{FF2B5EF4-FFF2-40B4-BE49-F238E27FC236}">
                <a16:creationId xmlns:a16="http://schemas.microsoft.com/office/drawing/2014/main" id="{C2AD46EF-814A-DE0F-3D99-CD07B4BF6D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0382" y="3257432"/>
            <a:ext cx="518490" cy="5184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24B797-D5D1-24CF-2E31-28B2E5013B7D}"/>
              </a:ext>
            </a:extLst>
          </p:cNvPr>
          <p:cNvSpPr txBox="1"/>
          <p:nvPr/>
        </p:nvSpPr>
        <p:spPr>
          <a:xfrm>
            <a:off x="918881" y="4401670"/>
            <a:ext cx="57553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Disruption of Traditional Way of Television </a:t>
            </a:r>
            <a:br>
              <a:rPr lang="en-US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Broadcasting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39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413B111-1042-DAAF-60CF-4B1063568C9C}"/>
              </a:ext>
            </a:extLst>
          </p:cNvPr>
          <p:cNvSpPr/>
          <p:nvPr/>
        </p:nvSpPr>
        <p:spPr>
          <a:xfrm>
            <a:off x="1997629" y="1269340"/>
            <a:ext cx="3017520" cy="5709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1D6BC-EFB5-63A4-1D82-225581054656}"/>
              </a:ext>
            </a:extLst>
          </p:cNvPr>
          <p:cNvSpPr/>
          <p:nvPr/>
        </p:nvSpPr>
        <p:spPr>
          <a:xfrm>
            <a:off x="5447714" y="1194814"/>
            <a:ext cx="3017520" cy="640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C8032-160D-1BC5-3DA3-B2E74C43FA94}"/>
              </a:ext>
            </a:extLst>
          </p:cNvPr>
          <p:cNvSpPr/>
          <p:nvPr/>
        </p:nvSpPr>
        <p:spPr>
          <a:xfrm>
            <a:off x="8839252" y="1194814"/>
            <a:ext cx="3017520" cy="640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A138A-7C04-76E7-329E-FE47C53F0DED}"/>
              </a:ext>
            </a:extLst>
          </p:cNvPr>
          <p:cNvCxnSpPr/>
          <p:nvPr/>
        </p:nvCxnSpPr>
        <p:spPr>
          <a:xfrm>
            <a:off x="1988846" y="1830925"/>
            <a:ext cx="30175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C07BEF-E76A-A516-FEDE-6C1C15E682B7}"/>
              </a:ext>
            </a:extLst>
          </p:cNvPr>
          <p:cNvCxnSpPr>
            <a:cxnSpLocks/>
          </p:cNvCxnSpPr>
          <p:nvPr/>
        </p:nvCxnSpPr>
        <p:spPr>
          <a:xfrm>
            <a:off x="2001038" y="1830925"/>
            <a:ext cx="210312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B64A22-A057-BCE8-F194-E075C608F56D}"/>
              </a:ext>
            </a:extLst>
          </p:cNvPr>
          <p:cNvSpPr txBox="1"/>
          <p:nvPr/>
        </p:nvSpPr>
        <p:spPr>
          <a:xfrm>
            <a:off x="2064225" y="1347236"/>
            <a:ext cx="105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YouTube Sans" pitchFamily="2" charset="77"/>
              </a:rPr>
              <a:t>2006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39CC0-97F3-1950-E74A-A595699EBE67}"/>
              </a:ext>
            </a:extLst>
          </p:cNvPr>
          <p:cNvSpPr txBox="1"/>
          <p:nvPr/>
        </p:nvSpPr>
        <p:spPr>
          <a:xfrm>
            <a:off x="4288482" y="1341160"/>
            <a:ext cx="855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YouTube Sans" pitchFamily="2" charset="77"/>
              </a:rPr>
              <a:t>2011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409744-35EB-D5A6-3071-9FDE25F27130}"/>
              </a:ext>
            </a:extLst>
          </p:cNvPr>
          <p:cNvSpPr txBox="1"/>
          <p:nvPr/>
        </p:nvSpPr>
        <p:spPr>
          <a:xfrm>
            <a:off x="5469300" y="1347276"/>
            <a:ext cx="105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YouTube Sans" pitchFamily="2" charset="77"/>
              </a:rPr>
              <a:t>2012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C17F0-5A49-FEC2-FD20-6128CC5C0713}"/>
              </a:ext>
            </a:extLst>
          </p:cNvPr>
          <p:cNvSpPr txBox="1"/>
          <p:nvPr/>
        </p:nvSpPr>
        <p:spPr>
          <a:xfrm>
            <a:off x="7667604" y="1359428"/>
            <a:ext cx="105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YouTube Sans" pitchFamily="2" charset="77"/>
              </a:rPr>
              <a:t>2018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2561C3-D6F1-6356-5A00-A96A104A1EE0}"/>
              </a:ext>
            </a:extLst>
          </p:cNvPr>
          <p:cNvSpPr txBox="1"/>
          <p:nvPr/>
        </p:nvSpPr>
        <p:spPr>
          <a:xfrm>
            <a:off x="8872038" y="1371620"/>
            <a:ext cx="105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YouTube Sans" pitchFamily="2" charset="77"/>
              </a:rPr>
              <a:t>2018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85E6D-F941-D7CA-BD54-F175D1447F3C}"/>
              </a:ext>
            </a:extLst>
          </p:cNvPr>
          <p:cNvSpPr txBox="1"/>
          <p:nvPr/>
        </p:nvSpPr>
        <p:spPr>
          <a:xfrm>
            <a:off x="11013302" y="1371620"/>
            <a:ext cx="927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YouTube Sans" pitchFamily="2" charset="77"/>
              </a:rPr>
              <a:t>2024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FC857D-30AA-B660-1E18-F6305016796E}"/>
              </a:ext>
            </a:extLst>
          </p:cNvPr>
          <p:cNvCxnSpPr/>
          <p:nvPr/>
        </p:nvCxnSpPr>
        <p:spPr>
          <a:xfrm>
            <a:off x="5445354" y="1831674"/>
            <a:ext cx="30175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7D42E12-415C-EFED-8B33-1ED31B09A8AE}"/>
              </a:ext>
            </a:extLst>
          </p:cNvPr>
          <p:cNvCxnSpPr>
            <a:cxnSpLocks/>
          </p:cNvCxnSpPr>
          <p:nvPr/>
        </p:nvCxnSpPr>
        <p:spPr>
          <a:xfrm>
            <a:off x="5457546" y="1831674"/>
            <a:ext cx="256032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BAA688-FAD2-C05A-B3D7-ACB5178DBC9B}"/>
              </a:ext>
            </a:extLst>
          </p:cNvPr>
          <p:cNvCxnSpPr/>
          <p:nvPr/>
        </p:nvCxnSpPr>
        <p:spPr>
          <a:xfrm>
            <a:off x="8827431" y="1830129"/>
            <a:ext cx="30175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015310-FA84-F694-1EFF-BB02FD3E038D}"/>
              </a:ext>
            </a:extLst>
          </p:cNvPr>
          <p:cNvCxnSpPr>
            <a:cxnSpLocks/>
          </p:cNvCxnSpPr>
          <p:nvPr/>
        </p:nvCxnSpPr>
        <p:spPr>
          <a:xfrm>
            <a:off x="8839623" y="1830129"/>
            <a:ext cx="201168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7101C67-5687-03E6-AF59-BED35B6997E4}"/>
              </a:ext>
            </a:extLst>
          </p:cNvPr>
          <p:cNvSpPr/>
          <p:nvPr/>
        </p:nvSpPr>
        <p:spPr>
          <a:xfrm>
            <a:off x="167623" y="2157985"/>
            <a:ext cx="1503598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YouTube Sans Medium" pitchFamily="2" charset="77"/>
              </a:rPr>
              <a:t>Features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1819CA5-05E4-3D85-33A0-7594481CDD15}"/>
              </a:ext>
            </a:extLst>
          </p:cNvPr>
          <p:cNvSpPr/>
          <p:nvPr/>
        </p:nvSpPr>
        <p:spPr>
          <a:xfrm>
            <a:off x="167623" y="3587856"/>
            <a:ext cx="1503598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YouTube Sans Medium" pitchFamily="2" charset="77"/>
              </a:rPr>
              <a:t>Milestones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359E067-0269-457B-7F2D-84379B39910D}"/>
              </a:ext>
            </a:extLst>
          </p:cNvPr>
          <p:cNvSpPr/>
          <p:nvPr/>
        </p:nvSpPr>
        <p:spPr>
          <a:xfrm>
            <a:off x="167623" y="5017727"/>
            <a:ext cx="1503598" cy="1033215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YouTube Sans Medium" pitchFamily="2" charset="77"/>
              </a:rPr>
              <a:t>Impacts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C990D64-5D9A-1E1E-9F8F-801EABC67DBC}"/>
              </a:ext>
            </a:extLst>
          </p:cNvPr>
          <p:cNvSpPr/>
          <p:nvPr/>
        </p:nvSpPr>
        <p:spPr>
          <a:xfrm>
            <a:off x="2032178" y="2157985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Video uploading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Video Discovery and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Partner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Monetization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>
              <a:solidFill>
                <a:schemeClr val="bg1"/>
              </a:solidFill>
              <a:latin typeface="YOUTUBE-SANS-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Added “Related Videos”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YouTube 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YouTube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>
              <a:solidFill>
                <a:schemeClr val="bg1"/>
              </a:solidFill>
              <a:latin typeface="YOUTUBE-SANS-LIGHT" pitchFamily="2" charset="77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5D8AB84-5F13-2D21-4F17-FCB5985DD746}"/>
              </a:ext>
            </a:extLst>
          </p:cNvPr>
          <p:cNvSpPr/>
          <p:nvPr/>
        </p:nvSpPr>
        <p:spPr>
          <a:xfrm>
            <a:off x="2032179" y="3587855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Signs contracts for original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Next News Network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Some kind of new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Broke into new market (such as with YouTube TV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20DA55A-F29E-7CA1-85EC-070BCB53FD95}"/>
              </a:ext>
            </a:extLst>
          </p:cNvPr>
          <p:cNvSpPr/>
          <p:nvPr/>
        </p:nvSpPr>
        <p:spPr>
          <a:xfrm>
            <a:off x="2032178" y="5017726"/>
            <a:ext cx="3029325" cy="956419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48 hours of videos uploaded every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Top video sharing platform – 5.2 hours per viewer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>
              <a:solidFill>
                <a:schemeClr val="bg1"/>
              </a:solidFill>
              <a:latin typeface="YOUTUBE-SANS-LIGHT" pitchFamily="2" charset="77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78FFD3-D876-2CAF-71D4-19E247A6A57B}"/>
              </a:ext>
            </a:extLst>
          </p:cNvPr>
          <p:cNvSpPr/>
          <p:nvPr/>
        </p:nvSpPr>
        <p:spPr>
          <a:xfrm>
            <a:off x="5445354" y="2139692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numCol="2" spcCol="18288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Creator Studio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Kids </a:t>
            </a:r>
            <a:endParaRPr lang="en-US" sz="1100">
              <a:solidFill>
                <a:schemeClr val="bg1"/>
              </a:solidFill>
              <a:latin typeface="YOUTUBE-SANS-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Super chat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Premiere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/>
              </a:rPr>
              <a:t>VR</a:t>
            </a:r>
          </a:p>
          <a:p>
            <a:endParaRPr lang="en-US" sz="1100">
              <a:solidFill>
                <a:schemeClr val="bg1"/>
              </a:solidFill>
              <a:latin typeface="YOUTUBE-SANS-LIGHT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9C62710-4F5F-1629-068E-FA661BFBF00A}"/>
              </a:ext>
            </a:extLst>
          </p:cNvPr>
          <p:cNvSpPr/>
          <p:nvPr/>
        </p:nvSpPr>
        <p:spPr>
          <a:xfrm>
            <a:off x="5445354" y="3587855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chemeClr val="bg1"/>
                </a:solidFill>
                <a:latin typeface="YOUTUBE-SANS-LIGHT" pitchFamily="2" charset="77"/>
              </a:rPr>
              <a:t>Vidmaker</a:t>
            </a: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, Subarctic </a:t>
            </a:r>
            <a:r>
              <a:rPr lang="en-US" sz="1100" err="1">
                <a:solidFill>
                  <a:schemeClr val="bg1"/>
                </a:solidFill>
                <a:latin typeface="YOUTUBE-SANS-LIGHT" pitchFamily="2" charset="77"/>
              </a:rPr>
              <a:t>Bandpage</a:t>
            </a: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4k Video Support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YouTube Spaces launched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1 Billion Monthly users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F0BFD28-4AA8-7CDF-AE20-9A5F17DA6444}"/>
              </a:ext>
            </a:extLst>
          </p:cNvPr>
          <p:cNvSpPr/>
          <p:nvPr/>
        </p:nvSpPr>
        <p:spPr>
          <a:xfrm>
            <a:off x="5445354" y="4998136"/>
            <a:ext cx="3029325" cy="1033215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YouTube Creator Award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latin typeface="YOUTUBE-SANS-LIGHT" pitchFamily="2" charset="77"/>
              </a:rPr>
              <a:t>YouTube Creator Academy</a:t>
            </a:r>
            <a:endParaRPr lang="en-US" sz="1100">
              <a:solidFill>
                <a:schemeClr val="bg1"/>
              </a:solidFill>
              <a:latin typeface="YOUTUBE-SANS-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Algorithm revised  for stricter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YouTube crossed 15 billion revenue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3E228E9-22D0-68E9-B8C2-2EFB3DC89E9D}"/>
              </a:ext>
            </a:extLst>
          </p:cNvPr>
          <p:cNvSpPr/>
          <p:nvPr/>
        </p:nvSpPr>
        <p:spPr>
          <a:xfrm>
            <a:off x="8839252" y="2139691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effectLst/>
                <a:latin typeface="YOUTUBE-SANS-LIGHT" pitchFamily="2" charset="77"/>
              </a:rPr>
              <a:t>Shorts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effectLst/>
                <a:latin typeface="YOUTUBE-SANS-LIGHT" pitchFamily="2" charset="77"/>
              </a:rPr>
              <a:t>Sound video </a:t>
            </a: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 &amp; creative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effectLst/>
                <a:latin typeface="YOUTUBE-SANS-LIGHT" pitchFamily="2" charset="77"/>
              </a:rPr>
              <a:t>360-Degree Video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effectLst/>
                <a:latin typeface="YOUTUBE-SANS-LIGHT" pitchFamily="2" charset="77"/>
              </a:rPr>
              <a:t> VR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Parental Control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Native 4K HDR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Hyper Smart device integration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B09C8DB-0DC5-EAA8-5975-3F86AA5BB2B3}"/>
              </a:ext>
            </a:extLst>
          </p:cNvPr>
          <p:cNvSpPr/>
          <p:nvPr/>
        </p:nvSpPr>
        <p:spPr>
          <a:xfrm>
            <a:off x="8839252" y="3634821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numCol="2" spcCol="18288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Additional 50 Billion daily views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chemeClr val="bg1"/>
                </a:solidFill>
                <a:latin typeface="YOUTUBE-SANS-LIGHT" pitchFamily="2" charset="77"/>
              </a:rPr>
              <a:t>Simsim</a:t>
            </a: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 Acquisition for E-commerce in 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230.6 Million Active monthly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5.5 Million paid subscribers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BCE4DD-C28A-FC08-B17A-FF5EE277E1CC}"/>
              </a:ext>
            </a:extLst>
          </p:cNvPr>
          <p:cNvSpPr/>
          <p:nvPr/>
        </p:nvSpPr>
        <p:spPr>
          <a:xfrm>
            <a:off x="8839252" y="5017726"/>
            <a:ext cx="3029325" cy="1013626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8 billion revenue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bg1"/>
                </a:solidFill>
                <a:latin typeface="YOUTUBE-SANS-LIGHT" pitchFamily="2" charset="77"/>
              </a:rPr>
              <a:t>Increased Parental supervision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Realtime user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34% market share in </a:t>
            </a:r>
            <a:r>
              <a:rPr lang="en-US" sz="1100" err="1">
                <a:solidFill>
                  <a:schemeClr val="bg1"/>
                </a:solidFill>
                <a:latin typeface="YOUTUBE-SANS-LIGHT" pitchFamily="2" charset="77"/>
              </a:rPr>
              <a:t>vMVPDS</a:t>
            </a:r>
            <a:r>
              <a:rPr lang="en-US" sz="1100">
                <a:solidFill>
                  <a:schemeClr val="bg1"/>
                </a:solidFill>
                <a:latin typeface="YOUTUBE-SANS-LIGHT" pitchFamily="2" charset="77"/>
              </a:rPr>
              <a:t> market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6FB538-02D2-BE6F-7378-1D5150D7BD26}"/>
              </a:ext>
            </a:extLst>
          </p:cNvPr>
          <p:cNvGrpSpPr/>
          <p:nvPr/>
        </p:nvGrpSpPr>
        <p:grpSpPr>
          <a:xfrm>
            <a:off x="0" y="-11854"/>
            <a:ext cx="12192000" cy="890016"/>
            <a:chOff x="0" y="-11854"/>
            <a:chExt cx="12192000" cy="8900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44AFF4-4FF6-514A-FC5C-C27D65D69B27}"/>
                </a:ext>
              </a:extLst>
            </p:cNvPr>
            <p:cNvSpPr/>
            <p:nvPr/>
          </p:nvSpPr>
          <p:spPr>
            <a:xfrm>
              <a:off x="0" y="-11854"/>
              <a:ext cx="12192000" cy="8900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8F733E-583A-BF90-38A3-F7363D0770C3}"/>
                </a:ext>
              </a:extLst>
            </p:cNvPr>
            <p:cNvGrpSpPr/>
            <p:nvPr/>
          </p:nvGrpSpPr>
          <p:grpSpPr>
            <a:xfrm>
              <a:off x="359664" y="157105"/>
              <a:ext cx="2932175" cy="584775"/>
              <a:chOff x="359664" y="157105"/>
              <a:chExt cx="2932175" cy="58477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4219613-6E18-36F6-3B8A-29A511924A6B}"/>
                  </a:ext>
                </a:extLst>
              </p:cNvPr>
              <p:cNvGrpSpPr/>
              <p:nvPr/>
            </p:nvGrpSpPr>
            <p:grpSpPr>
              <a:xfrm>
                <a:off x="359664" y="313975"/>
                <a:ext cx="256032" cy="231648"/>
                <a:chOff x="280416" y="136235"/>
                <a:chExt cx="243840" cy="231648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D89DA93B-C70B-56DF-2695-7CDE21C44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136235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A22E78A9-FED3-E8FB-5FD1-DED908967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252059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C4F7875B-5C29-3C76-53FA-B7EF92E2E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367883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67085D-017D-40A4-5161-8C6A2BCAC329}"/>
                  </a:ext>
                </a:extLst>
              </p:cNvPr>
              <p:cNvSpPr txBox="1"/>
              <p:nvPr/>
            </p:nvSpPr>
            <p:spPr>
              <a:xfrm>
                <a:off x="1370048" y="157105"/>
                <a:ext cx="1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11" name="Picture 8" descr="THE NEW YOUTUBE LOGO PNG 2023">
                <a:extLst>
                  <a:ext uri="{FF2B5EF4-FFF2-40B4-BE49-F238E27FC236}">
                    <a16:creationId xmlns:a16="http://schemas.microsoft.com/office/drawing/2014/main" id="{0F0BB206-C923-F57C-6634-E8835EAA72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865632" y="254421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7DED55-4C1C-4186-45C2-2BB901B11FFE}"/>
                </a:ext>
              </a:extLst>
            </p:cNvPr>
            <p:cNvSpPr/>
            <p:nvPr/>
          </p:nvSpPr>
          <p:spPr>
            <a:xfrm>
              <a:off x="3692628" y="211749"/>
              <a:ext cx="5207535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>
                  <a:solidFill>
                    <a:schemeClr val="bg1"/>
                  </a:solidFill>
                  <a:latin typeface="YOUTUBE-SANS-LIGHT"/>
                </a:rPr>
                <a:t>PRODUCT ROADMAP</a:t>
              </a:r>
              <a:endParaRPr lang="en-US"/>
            </a:p>
          </p:txBody>
        </p:sp>
        <p:pic>
          <p:nvPicPr>
            <p:cNvPr id="18" name="Graphic 17" descr="Magnifying glass with solid fill">
              <a:extLst>
                <a:ext uri="{FF2B5EF4-FFF2-40B4-BE49-F238E27FC236}">
                  <a16:creationId xmlns:a16="http://schemas.microsoft.com/office/drawing/2014/main" id="{7295A397-6109-583D-F0C7-C114813D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8579" y="262128"/>
              <a:ext cx="365760" cy="365760"/>
            </a:xfrm>
            <a:prstGeom prst="rect">
              <a:avLst/>
            </a:prstGeom>
          </p:spPr>
        </p:pic>
        <p:pic>
          <p:nvPicPr>
            <p:cNvPr id="53" name="Graphic 52" descr="Ringer with solid fill">
              <a:extLst>
                <a:ext uri="{FF2B5EF4-FFF2-40B4-BE49-F238E27FC236}">
                  <a16:creationId xmlns:a16="http://schemas.microsoft.com/office/drawing/2014/main" id="{6E14FF12-90EC-1585-A007-160AFB136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21952" y="211749"/>
              <a:ext cx="468038" cy="468038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2FD076-6760-0616-C3FB-82A793614D74}"/>
              </a:ext>
            </a:extLst>
          </p:cNvPr>
          <p:cNvCxnSpPr>
            <a:cxnSpLocks/>
          </p:cNvCxnSpPr>
          <p:nvPr/>
        </p:nvCxnSpPr>
        <p:spPr>
          <a:xfrm>
            <a:off x="5445354" y="1835603"/>
            <a:ext cx="256032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B482381-EEB3-7864-4451-135D8D62F64F}"/>
              </a:ext>
            </a:extLst>
          </p:cNvPr>
          <p:cNvSpPr/>
          <p:nvPr/>
        </p:nvSpPr>
        <p:spPr>
          <a:xfrm>
            <a:off x="0" y="6112819"/>
            <a:ext cx="12192000" cy="8900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FE5A346-C084-B244-6CC1-D0375D68C0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789" b="15272"/>
          <a:stretch/>
        </p:blipFill>
        <p:spPr>
          <a:xfrm>
            <a:off x="2816349" y="6159784"/>
            <a:ext cx="6960092" cy="66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79202D-44CA-2660-B08B-3A3ED18712D2}"/>
              </a:ext>
            </a:extLst>
          </p:cNvPr>
          <p:cNvSpPr/>
          <p:nvPr/>
        </p:nvSpPr>
        <p:spPr>
          <a:xfrm>
            <a:off x="5673429" y="1005358"/>
            <a:ext cx="6188569" cy="1272597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100">
              <a:latin typeface="YouTube Sans Medium" pitchFamily="2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EA985C-A7E3-BD21-5977-A6A63D58AAC6}"/>
              </a:ext>
            </a:extLst>
          </p:cNvPr>
          <p:cNvSpPr/>
          <p:nvPr/>
        </p:nvSpPr>
        <p:spPr>
          <a:xfrm>
            <a:off x="1171307" y="1153274"/>
            <a:ext cx="4551452" cy="455145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6BAFB5-142C-EBFD-A4E3-BC3BC4D6A024}"/>
              </a:ext>
            </a:extLst>
          </p:cNvPr>
          <p:cNvSpPr>
            <a:spLocks noChangeAspect="1"/>
          </p:cNvSpPr>
          <p:nvPr/>
        </p:nvSpPr>
        <p:spPr>
          <a:xfrm>
            <a:off x="236313" y="2240965"/>
            <a:ext cx="2619908" cy="2619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3B4D957D-5FEE-FAC1-66FE-A824E47CF417}"/>
              </a:ext>
            </a:extLst>
          </p:cNvPr>
          <p:cNvSpPr/>
          <p:nvPr/>
        </p:nvSpPr>
        <p:spPr>
          <a:xfrm>
            <a:off x="10281" y="2014933"/>
            <a:ext cx="3071972" cy="3071972"/>
          </a:xfrm>
          <a:prstGeom prst="donut">
            <a:avLst>
              <a:gd name="adj" fmla="val 347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FB0977-C43A-D4B8-E906-7FC02DF915E9}"/>
              </a:ext>
            </a:extLst>
          </p:cNvPr>
          <p:cNvSpPr/>
          <p:nvPr/>
        </p:nvSpPr>
        <p:spPr>
          <a:xfrm>
            <a:off x="4220968" y="1019201"/>
            <a:ext cx="1186844" cy="986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EE78F0-360B-A05A-D179-69A6DFE0CF2D}"/>
              </a:ext>
            </a:extLst>
          </p:cNvPr>
          <p:cNvSpPr/>
          <p:nvPr/>
        </p:nvSpPr>
        <p:spPr>
          <a:xfrm>
            <a:off x="5014913" y="2907003"/>
            <a:ext cx="1151676" cy="986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Creators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9BB67-9809-9652-EFB1-851FFFE317B3}"/>
              </a:ext>
            </a:extLst>
          </p:cNvPr>
          <p:cNvSpPr/>
          <p:nvPr/>
        </p:nvSpPr>
        <p:spPr>
          <a:xfrm>
            <a:off x="4243279" y="4860873"/>
            <a:ext cx="1223560" cy="986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Stake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holder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5B12CD-6BE1-A292-ACAF-1022FB4A634E}"/>
              </a:ext>
            </a:extLst>
          </p:cNvPr>
          <p:cNvSpPr/>
          <p:nvPr/>
        </p:nvSpPr>
        <p:spPr>
          <a:xfrm>
            <a:off x="6239577" y="2636585"/>
            <a:ext cx="5482978" cy="1374071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numCol="2" spcCol="182880" rtlCol="0" anchor="ctr"/>
          <a:lstStyle/>
          <a:p>
            <a:endParaRPr lang="en-US" sz="1100">
              <a:latin typeface="YouTube Sans Medium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7FBFBF-33EF-935A-4AAD-B45773EA6AA3}"/>
              </a:ext>
            </a:extLst>
          </p:cNvPr>
          <p:cNvSpPr/>
          <p:nvPr/>
        </p:nvSpPr>
        <p:spPr>
          <a:xfrm>
            <a:off x="5810518" y="4762307"/>
            <a:ext cx="5589132" cy="1374071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100">
              <a:latin typeface="YouTube Sans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E90145-FBD7-B7AA-8C8D-CF198BDC2DF5}"/>
              </a:ext>
            </a:extLst>
          </p:cNvPr>
          <p:cNvSpPr txBox="1"/>
          <p:nvPr/>
        </p:nvSpPr>
        <p:spPr>
          <a:xfrm>
            <a:off x="5722759" y="957661"/>
            <a:ext cx="5905500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2 Billion Viewers daily(Second largest)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70% of YouTube viewers use the platform to solve a problem related to their work, studies, or hobbies.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User -&gt; Search &amp; Viewing habits</a:t>
            </a:r>
            <a:r>
              <a:rPr lang="en-US" sz="1400">
                <a:solidFill>
                  <a:srgbClr val="FFFFFF"/>
                </a:solidFill>
                <a:latin typeface="YOUTUBE-SANS-LIGHT"/>
              </a:rPr>
              <a:t> 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YOUTUBE-SANS-LIGHT"/>
              </a:rPr>
              <a:t> 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-&gt;Algorithm -&gt;70% Time spent</a:t>
            </a:r>
            <a:endParaRPr lang="en-US" sz="1400">
              <a:solidFill>
                <a:srgbClr val="FFFFFF"/>
              </a:solidFill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YOUTUBE-SANS-LIGHT"/>
              </a:rPr>
              <a:t>Space to soft launch Business</a:t>
            </a:r>
            <a:endParaRPr lang="en-US" sz="1400" b="0" i="0" u="none" strike="noStrike">
              <a:solidFill>
                <a:srgbClr val="FFFFFF"/>
              </a:solidFill>
              <a:effectLst/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YOUTUBE-SANS-LIGHT"/>
              </a:rPr>
              <a:t>Global Recognition</a:t>
            </a:r>
            <a:endParaRPr lang="en-US" sz="1400" b="0" i="0" u="none" strike="noStrike">
              <a:solidFill>
                <a:srgbClr val="FFFFFF"/>
              </a:solidFill>
              <a:effectLst/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u="none" strike="noStrike">
              <a:solidFill>
                <a:srgbClr val="FFFFFF"/>
              </a:solidFill>
              <a:effectLst/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rgbClr val="FFFFFF"/>
              </a:solidFill>
              <a:effectLst/>
              <a:latin typeface="YOUTUBE-SANS-LIGH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YOUTUBE-SANS-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E1445C-4C18-1524-AFA6-8371D6501011}"/>
              </a:ext>
            </a:extLst>
          </p:cNvPr>
          <p:cNvSpPr txBox="1"/>
          <p:nvPr/>
        </p:nvSpPr>
        <p:spPr>
          <a:xfrm>
            <a:off x="6235470" y="2739917"/>
            <a:ext cx="55382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YouTube partner program -&gt; advertising revenue -&gt;Monetization (increased by 40% YoY.)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Global reach, community engagement, and Brand Sponsorships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YouTube Analytics 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In Q3 2021, &gt; $30 billion (Over 3 years)</a:t>
            </a:r>
            <a:endParaRPr lang="en-US" sz="1400">
              <a:latin typeface="YOUTUBE-SANS-LIGHT"/>
            </a:endParaRPr>
          </a:p>
          <a:p>
            <a:endParaRPr lang="en-US" sz="1400">
              <a:latin typeface="YOUTUBE-SANS-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3627F-FDF9-F681-D195-62DBACDA7F2C}"/>
              </a:ext>
            </a:extLst>
          </p:cNvPr>
          <p:cNvSpPr txBox="1"/>
          <p:nvPr/>
        </p:nvSpPr>
        <p:spPr>
          <a:xfrm>
            <a:off x="5845796" y="4762307"/>
            <a:ext cx="52101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YouTube -&gt;major source of revenue for Google( Q3 2023 -&gt; $7.2 billion in advertising revenue, &gt; 83% 2022)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In Q3 2021, YouTube &gt; 54% increase in the number of advertisers running TrueView for action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u="none" strike="noStrike">
              <a:solidFill>
                <a:srgbClr val="FFFFFF"/>
              </a:solidFill>
              <a:effectLst/>
              <a:latin typeface="YOUTUBE-SANS-LIGH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b="0" i="0" u="none" strike="noStrike">
              <a:solidFill>
                <a:schemeClr val="bg1"/>
              </a:solidFill>
              <a:effectLst/>
              <a:latin typeface="YOUTUBE-SANS-LIGH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>
              <a:latin typeface="YOUTUBE-SANS-LIGH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148A53-C489-B3C5-0750-3210D25B8743}"/>
              </a:ext>
            </a:extLst>
          </p:cNvPr>
          <p:cNvGrpSpPr/>
          <p:nvPr/>
        </p:nvGrpSpPr>
        <p:grpSpPr>
          <a:xfrm>
            <a:off x="0" y="-32162"/>
            <a:ext cx="12192000" cy="731651"/>
            <a:chOff x="0" y="25961"/>
            <a:chExt cx="12192000" cy="8900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38B050-EFDE-EA87-AC8D-F98895916FB0}"/>
                </a:ext>
              </a:extLst>
            </p:cNvPr>
            <p:cNvSpPr/>
            <p:nvPr/>
          </p:nvSpPr>
          <p:spPr>
            <a:xfrm>
              <a:off x="0" y="25961"/>
              <a:ext cx="12192000" cy="8900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83A1661-CE8E-6CAE-7B79-DA2D6C1A225C}"/>
                </a:ext>
              </a:extLst>
            </p:cNvPr>
            <p:cNvGrpSpPr/>
            <p:nvPr/>
          </p:nvGrpSpPr>
          <p:grpSpPr>
            <a:xfrm>
              <a:off x="359664" y="78077"/>
              <a:ext cx="2966214" cy="711349"/>
              <a:chOff x="359664" y="78077"/>
              <a:chExt cx="2966214" cy="71134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3733EEC-6462-0C8F-393C-9C074F3D6BD2}"/>
                  </a:ext>
                </a:extLst>
              </p:cNvPr>
              <p:cNvGrpSpPr/>
              <p:nvPr/>
            </p:nvGrpSpPr>
            <p:grpSpPr>
              <a:xfrm>
                <a:off x="359664" y="370464"/>
                <a:ext cx="256032" cy="243568"/>
                <a:chOff x="280416" y="192724"/>
                <a:chExt cx="243840" cy="243568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984CF45-7B04-763F-F8F8-AEC6589A8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192724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77B655E-9DA8-D60E-7E7D-33DDA60D2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320876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1161E8-99A7-7F36-39AF-ED4D794C7B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436292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C82D9A-F762-4E5A-4004-523EC77F4260}"/>
                  </a:ext>
                </a:extLst>
              </p:cNvPr>
              <p:cNvSpPr txBox="1"/>
              <p:nvPr/>
            </p:nvSpPr>
            <p:spPr>
              <a:xfrm>
                <a:off x="1404087" y="78077"/>
                <a:ext cx="1921791" cy="711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29" name="Picture 8" descr="THE NEW YOUTUBE LOGO PNG 2023">
                <a:extLst>
                  <a:ext uri="{FF2B5EF4-FFF2-40B4-BE49-F238E27FC236}">
                    <a16:creationId xmlns:a16="http://schemas.microsoft.com/office/drawing/2014/main" id="{04A66B50-BF27-6C53-A4B5-9CCEDA1081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884000" y="296319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EB56A2-3825-4C19-C417-676627A81169}"/>
                </a:ext>
              </a:extLst>
            </p:cNvPr>
            <p:cNvSpPr/>
            <p:nvPr/>
          </p:nvSpPr>
          <p:spPr>
            <a:xfrm>
              <a:off x="3692628" y="211749"/>
              <a:ext cx="5567753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/>
                <a:t>VALUE CREATION</a:t>
              </a:r>
            </a:p>
          </p:txBody>
        </p:sp>
        <p:pic>
          <p:nvPicPr>
            <p:cNvPr id="25" name="Graphic 24" descr="Magnifying glass with solid fill">
              <a:extLst>
                <a:ext uri="{FF2B5EF4-FFF2-40B4-BE49-F238E27FC236}">
                  <a16:creationId xmlns:a16="http://schemas.microsoft.com/office/drawing/2014/main" id="{73E8337C-7A16-9CC5-59EF-4835D7CE8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84834" y="248273"/>
              <a:ext cx="365760" cy="365760"/>
            </a:xfrm>
            <a:prstGeom prst="rect">
              <a:avLst/>
            </a:prstGeom>
          </p:spPr>
        </p:pic>
        <p:pic>
          <p:nvPicPr>
            <p:cNvPr id="26" name="Graphic 25" descr="Ringer with solid fill">
              <a:extLst>
                <a:ext uri="{FF2B5EF4-FFF2-40B4-BE49-F238E27FC236}">
                  <a16:creationId xmlns:a16="http://schemas.microsoft.com/office/drawing/2014/main" id="{D264D1FB-333E-C46B-B978-BAF8E44F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21952" y="211749"/>
              <a:ext cx="468038" cy="468038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30D7DF48-9F0A-3524-1A1F-C09E78C7C1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389" b="67963" l="8594" r="31146">
                        <a14:foregroundMark x1="8594" y1="66296" x2="9010" y2="56389"/>
                        <a14:foregroundMark x1="29896" y1="66019" x2="30365" y2="58333"/>
                        <a14:foregroundMark x1="30365" y1="58333" x2="30365" y2="66019"/>
                        <a14:foregroundMark x1="30365" y1="66019" x2="30417" y2="66019"/>
                        <a14:foregroundMark x1="22031" y1="42130" x2="22760" y2="41667"/>
                        <a14:foregroundMark x1="9583" y1="52963" x2="9583" y2="52963"/>
                        <a14:foregroundMark x1="9427" y1="52870" x2="9115" y2="54259"/>
                        <a14:foregroundMark x1="22188" y1="42037" x2="22604" y2="41389"/>
                        <a14:foregroundMark x1="31042" y1="56759" x2="31146" y2="60833"/>
                        <a14:foregroundMark x1="30156" y1="52963" x2="30156" y2="52963"/>
                        <a14:foregroundMark x1="30104" y1="52963" x2="30104" y2="52963"/>
                        <a14:foregroundMark x1="30156" y1="53333" x2="29844" y2="51852"/>
                        <a14:foregroundMark x1="23021" y1="42407" x2="23021" y2="42407"/>
                        <a14:foregroundMark x1="22865" y1="42315" x2="22917" y2="41389"/>
                        <a14:foregroundMark x1="9323" y1="52685" x2="9427" y2="53889"/>
                        <a14:foregroundMark x1="13750" y1="63889" x2="13698" y2="63611"/>
                        <a14:foregroundMark x1="11771" y1="61574" x2="11667" y2="61019"/>
                      </a14:backgroundRemoval>
                    </a14:imgEffect>
                  </a14:imgLayer>
                </a14:imgProps>
              </a:ext>
            </a:extLst>
          </a:blip>
          <a:srcRect l="6643" t="38853" r="66250" b="28766"/>
          <a:stretch/>
        </p:blipFill>
        <p:spPr>
          <a:xfrm>
            <a:off x="25032" y="2445407"/>
            <a:ext cx="3082793" cy="20714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FC0C085-A7DC-DBCD-866C-A7D764691A26}"/>
              </a:ext>
            </a:extLst>
          </p:cNvPr>
          <p:cNvSpPr/>
          <p:nvPr/>
        </p:nvSpPr>
        <p:spPr>
          <a:xfrm>
            <a:off x="-11450" y="6398396"/>
            <a:ext cx="12192000" cy="4781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043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6FB538-02D2-BE6F-7378-1D5150D7BD26}"/>
              </a:ext>
            </a:extLst>
          </p:cNvPr>
          <p:cNvGrpSpPr/>
          <p:nvPr/>
        </p:nvGrpSpPr>
        <p:grpSpPr>
          <a:xfrm>
            <a:off x="0" y="-11854"/>
            <a:ext cx="12192000" cy="890016"/>
            <a:chOff x="0" y="-11854"/>
            <a:chExt cx="12192000" cy="8900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44AFF4-4FF6-514A-FC5C-C27D65D69B27}"/>
                </a:ext>
              </a:extLst>
            </p:cNvPr>
            <p:cNvSpPr/>
            <p:nvPr/>
          </p:nvSpPr>
          <p:spPr>
            <a:xfrm>
              <a:off x="0" y="-11854"/>
              <a:ext cx="12192000" cy="8900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8F733E-583A-BF90-38A3-F7363D0770C3}"/>
                </a:ext>
              </a:extLst>
            </p:cNvPr>
            <p:cNvGrpSpPr/>
            <p:nvPr/>
          </p:nvGrpSpPr>
          <p:grpSpPr>
            <a:xfrm>
              <a:off x="359664" y="157105"/>
              <a:ext cx="2932175" cy="584775"/>
              <a:chOff x="359664" y="157105"/>
              <a:chExt cx="2932175" cy="58477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4219613-6E18-36F6-3B8A-29A511924A6B}"/>
                  </a:ext>
                </a:extLst>
              </p:cNvPr>
              <p:cNvGrpSpPr/>
              <p:nvPr/>
            </p:nvGrpSpPr>
            <p:grpSpPr>
              <a:xfrm>
                <a:off x="359664" y="324608"/>
                <a:ext cx="256032" cy="231648"/>
                <a:chOff x="280416" y="146868"/>
                <a:chExt cx="243840" cy="231648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D89DA93B-C70B-56DF-2695-7CDE21C44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146868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A22E78A9-FED3-E8FB-5FD1-DED908967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262692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C4F7875B-5C29-3C76-53FA-B7EF92E2E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378516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67085D-017D-40A4-5161-8C6A2BCAC329}"/>
                  </a:ext>
                </a:extLst>
              </p:cNvPr>
              <p:cNvSpPr txBox="1"/>
              <p:nvPr/>
            </p:nvSpPr>
            <p:spPr>
              <a:xfrm>
                <a:off x="1370048" y="157105"/>
                <a:ext cx="1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11" name="Picture 8" descr="THE NEW YOUTUBE LOGO PNG 2023">
                <a:extLst>
                  <a:ext uri="{FF2B5EF4-FFF2-40B4-BE49-F238E27FC236}">
                    <a16:creationId xmlns:a16="http://schemas.microsoft.com/office/drawing/2014/main" id="{0F0BB206-C923-F57C-6634-E8835EAA72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865632" y="254421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7DED55-4C1C-4186-45C2-2BB901B11FFE}"/>
                </a:ext>
              </a:extLst>
            </p:cNvPr>
            <p:cNvSpPr/>
            <p:nvPr/>
          </p:nvSpPr>
          <p:spPr>
            <a:xfrm>
              <a:off x="3692628" y="211749"/>
              <a:ext cx="5567753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>
                  <a:solidFill>
                    <a:schemeClr val="bg1"/>
                  </a:solidFill>
                  <a:latin typeface="YOUTUBE-SANS-LIGHT"/>
                </a:rPr>
                <a:t>MARKET STRATEGY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Magnifying glass with solid fill">
              <a:extLst>
                <a:ext uri="{FF2B5EF4-FFF2-40B4-BE49-F238E27FC236}">
                  <a16:creationId xmlns:a16="http://schemas.microsoft.com/office/drawing/2014/main" id="{7295A397-6109-583D-F0C7-C114813D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84834" y="248273"/>
              <a:ext cx="365760" cy="365760"/>
            </a:xfrm>
            <a:prstGeom prst="rect">
              <a:avLst/>
            </a:prstGeom>
          </p:spPr>
        </p:pic>
        <p:pic>
          <p:nvPicPr>
            <p:cNvPr id="53" name="Graphic 52" descr="Ringer with solid fill">
              <a:extLst>
                <a:ext uri="{FF2B5EF4-FFF2-40B4-BE49-F238E27FC236}">
                  <a16:creationId xmlns:a16="http://schemas.microsoft.com/office/drawing/2014/main" id="{6E14FF12-90EC-1585-A007-160AFB136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21952" y="211749"/>
              <a:ext cx="468038" cy="4680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955F7EE-43C8-B11A-52D4-613EC56BFA55}"/>
              </a:ext>
            </a:extLst>
          </p:cNvPr>
          <p:cNvSpPr/>
          <p:nvPr/>
        </p:nvSpPr>
        <p:spPr>
          <a:xfrm>
            <a:off x="-568" y="6337826"/>
            <a:ext cx="12192000" cy="4781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pic>
        <p:nvPicPr>
          <p:cNvPr id="19" name="Picture 22" descr="Diagram&#10;&#10;Description automatically generated">
            <a:extLst>
              <a:ext uri="{FF2B5EF4-FFF2-40B4-BE49-F238E27FC236}">
                <a16:creationId xmlns:a16="http://schemas.microsoft.com/office/drawing/2014/main" id="{15E04287-8118-A076-DB5F-0A6BCD31BD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03" t="1676" r="-113" b="186"/>
          <a:stretch/>
        </p:blipFill>
        <p:spPr>
          <a:xfrm>
            <a:off x="3424311" y="1171945"/>
            <a:ext cx="8395191" cy="495057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9F8F826-9E09-20AD-66DF-56D46EF8B411}"/>
              </a:ext>
            </a:extLst>
          </p:cNvPr>
          <p:cNvSpPr/>
          <p:nvPr/>
        </p:nvSpPr>
        <p:spPr>
          <a:xfrm>
            <a:off x="0" y="874888"/>
            <a:ext cx="3051814" cy="545629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AB297B-27AC-6AFE-0861-46751F88C62C}"/>
              </a:ext>
            </a:extLst>
          </p:cNvPr>
          <p:cNvSpPr txBox="1"/>
          <p:nvPr/>
        </p:nvSpPr>
        <p:spPr>
          <a:xfrm>
            <a:off x="2230" y="1027604"/>
            <a:ext cx="222276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YouTube Sans Medium"/>
              </a:rPr>
              <a:t>MARKET STRATEGY</a:t>
            </a:r>
          </a:p>
        </p:txBody>
      </p:sp>
      <p:sp>
        <p:nvSpPr>
          <p:cNvPr id="36" name="Rounded Rectangle 15">
            <a:extLst>
              <a:ext uri="{FF2B5EF4-FFF2-40B4-BE49-F238E27FC236}">
                <a16:creationId xmlns:a16="http://schemas.microsoft.com/office/drawing/2014/main" id="{963ED804-DE65-F5DD-128F-9DA0359C9F90}"/>
              </a:ext>
            </a:extLst>
          </p:cNvPr>
          <p:cNvSpPr/>
          <p:nvPr/>
        </p:nvSpPr>
        <p:spPr>
          <a:xfrm>
            <a:off x="65894" y="1983165"/>
            <a:ext cx="2674224" cy="600782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8" name="Rounded Rectangle 15">
            <a:extLst>
              <a:ext uri="{FF2B5EF4-FFF2-40B4-BE49-F238E27FC236}">
                <a16:creationId xmlns:a16="http://schemas.microsoft.com/office/drawing/2014/main" id="{1FB2455C-8359-D756-EB68-A18E1810B0F0}"/>
              </a:ext>
            </a:extLst>
          </p:cNvPr>
          <p:cNvSpPr/>
          <p:nvPr/>
        </p:nvSpPr>
        <p:spPr>
          <a:xfrm>
            <a:off x="65894" y="2754572"/>
            <a:ext cx="2664817" cy="600782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latin typeface="YOUTUBE-SANS-LIGHT"/>
            </a:endParaRPr>
          </a:p>
        </p:txBody>
      </p:sp>
      <p:sp>
        <p:nvSpPr>
          <p:cNvPr id="40" name="Rounded Rectangle 15">
            <a:extLst>
              <a:ext uri="{FF2B5EF4-FFF2-40B4-BE49-F238E27FC236}">
                <a16:creationId xmlns:a16="http://schemas.microsoft.com/office/drawing/2014/main" id="{914158E8-E8A8-E29E-50F6-5A6FB717F40B}"/>
              </a:ext>
            </a:extLst>
          </p:cNvPr>
          <p:cNvSpPr/>
          <p:nvPr/>
        </p:nvSpPr>
        <p:spPr>
          <a:xfrm>
            <a:off x="65894" y="3544794"/>
            <a:ext cx="2664817" cy="600782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D73CDEB0-121D-7F3A-A256-49BCAE13D50B}"/>
              </a:ext>
            </a:extLst>
          </p:cNvPr>
          <p:cNvSpPr/>
          <p:nvPr/>
        </p:nvSpPr>
        <p:spPr>
          <a:xfrm>
            <a:off x="65894" y="4306794"/>
            <a:ext cx="2664817" cy="600782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15">
            <a:extLst>
              <a:ext uri="{FF2B5EF4-FFF2-40B4-BE49-F238E27FC236}">
                <a16:creationId xmlns:a16="http://schemas.microsoft.com/office/drawing/2014/main" id="{A677DC70-1D8F-E2FF-6575-704972EDB855}"/>
              </a:ext>
            </a:extLst>
          </p:cNvPr>
          <p:cNvSpPr/>
          <p:nvPr/>
        </p:nvSpPr>
        <p:spPr>
          <a:xfrm>
            <a:off x="65894" y="5097017"/>
            <a:ext cx="2664817" cy="600782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5" descr="Viral with solid fill">
            <a:extLst>
              <a:ext uri="{FF2B5EF4-FFF2-40B4-BE49-F238E27FC236}">
                <a16:creationId xmlns:a16="http://schemas.microsoft.com/office/drawing/2014/main" id="{46C9645F-1240-ABD0-A00B-A33692220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096" y="1936985"/>
            <a:ext cx="641586" cy="65099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67BB8F1-5BED-9F13-B21F-C7EDAA413912}"/>
              </a:ext>
            </a:extLst>
          </p:cNvPr>
          <p:cNvSpPr txBox="1"/>
          <p:nvPr/>
        </p:nvSpPr>
        <p:spPr>
          <a:xfrm>
            <a:off x="936037" y="209785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Viral Marketing</a:t>
            </a:r>
            <a:endParaRPr lang="en-US" sz="1600">
              <a:solidFill>
                <a:schemeClr val="bg1"/>
              </a:solidFill>
              <a:latin typeface="YOUTUBE-SANS-LIGHT"/>
            </a:endParaRPr>
          </a:p>
        </p:txBody>
      </p:sp>
      <p:pic>
        <p:nvPicPr>
          <p:cNvPr id="26" name="Graphic 25" descr="Research with solid fill">
            <a:extLst>
              <a:ext uri="{FF2B5EF4-FFF2-40B4-BE49-F238E27FC236}">
                <a16:creationId xmlns:a16="http://schemas.microsoft.com/office/drawing/2014/main" id="{332DE909-F5EE-AFE2-CBFA-210A152E7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560" y="2823649"/>
            <a:ext cx="515424" cy="52842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98C9D51-0099-5D3E-C7C5-6ACA4BBA99C4}"/>
              </a:ext>
            </a:extLst>
          </p:cNvPr>
          <p:cNvSpPr txBox="1"/>
          <p:nvPr/>
        </p:nvSpPr>
        <p:spPr>
          <a:xfrm>
            <a:off x="823147" y="367829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Influencer Marketing</a:t>
            </a:r>
            <a:endParaRPr lang="en-US" sz="1600">
              <a:solidFill>
                <a:schemeClr val="bg1"/>
              </a:solidFill>
              <a:latin typeface="YOUTUBE-SANS-LIGH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704BC1-EB57-165C-1F3C-E250D2F0C0EC}"/>
              </a:ext>
            </a:extLst>
          </p:cNvPr>
          <p:cNvSpPr txBox="1"/>
          <p:nvPr/>
        </p:nvSpPr>
        <p:spPr>
          <a:xfrm>
            <a:off x="823148" y="4308591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Brand – Creator </a:t>
            </a:r>
          </a:p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Partnership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37" name="Graphic 36" descr="Influencer with solid fill">
            <a:extLst>
              <a:ext uri="{FF2B5EF4-FFF2-40B4-BE49-F238E27FC236}">
                <a16:creationId xmlns:a16="http://schemas.microsoft.com/office/drawing/2014/main" id="{620CA79E-FA26-DA58-E968-4D57E31D0E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0090" y="3503861"/>
            <a:ext cx="695180" cy="695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496160-0FA1-1054-A46D-A0FE42A213EE}"/>
              </a:ext>
            </a:extLst>
          </p:cNvPr>
          <p:cNvSpPr txBox="1"/>
          <p:nvPr/>
        </p:nvSpPr>
        <p:spPr>
          <a:xfrm>
            <a:off x="832555" y="52305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Innovations</a:t>
            </a:r>
            <a:endParaRPr lang="en-US" sz="1600">
              <a:solidFill>
                <a:schemeClr val="bg1"/>
              </a:solidFill>
              <a:latin typeface="YOUTUBE-SANS-LIGHT"/>
            </a:endParaRPr>
          </a:p>
        </p:txBody>
      </p:sp>
      <p:pic>
        <p:nvPicPr>
          <p:cNvPr id="13" name="Graphic 12" descr="Boardroom with solid fill">
            <a:extLst>
              <a:ext uri="{FF2B5EF4-FFF2-40B4-BE49-F238E27FC236}">
                <a16:creationId xmlns:a16="http://schemas.microsoft.com/office/drawing/2014/main" id="{65481915-8F5E-49ED-1C8B-1669DE6C50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5854" y="4240367"/>
            <a:ext cx="695180" cy="695180"/>
          </a:xfrm>
          <a:prstGeom prst="rect">
            <a:avLst/>
          </a:prstGeom>
        </p:spPr>
      </p:pic>
      <p:pic>
        <p:nvPicPr>
          <p:cNvPr id="17" name="Graphic 16" descr="Person with idea outline">
            <a:extLst>
              <a:ext uri="{FF2B5EF4-FFF2-40B4-BE49-F238E27FC236}">
                <a16:creationId xmlns:a16="http://schemas.microsoft.com/office/drawing/2014/main" id="{3A9E4571-9776-6D31-ACD9-E81CDD3308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8252" y="5068555"/>
            <a:ext cx="620701" cy="620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E860DE-F5D9-73F2-2CDC-51C66D875F8C}"/>
              </a:ext>
            </a:extLst>
          </p:cNvPr>
          <p:cNvSpPr txBox="1"/>
          <p:nvPr/>
        </p:nvSpPr>
        <p:spPr>
          <a:xfrm>
            <a:off x="926629" y="2765777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Search Engine </a:t>
            </a:r>
          </a:p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Optimization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80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D4CD0A-78E2-128E-29E9-337513460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86" r="2" b="7336"/>
          <a:stretch/>
        </p:blipFill>
        <p:spPr>
          <a:xfrm>
            <a:off x="6600250" y="4018784"/>
            <a:ext cx="4923204" cy="207424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3CD18AC9-C3D3-C06A-BFEA-4D46C24F85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802" r="-3" b="11863"/>
          <a:stretch/>
        </p:blipFill>
        <p:spPr>
          <a:xfrm>
            <a:off x="6367963" y="986137"/>
            <a:ext cx="5155491" cy="2061549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ECBACD1-0060-B9FD-9FD8-51983A97B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095" r="2" b="7549"/>
          <a:stretch/>
        </p:blipFill>
        <p:spPr>
          <a:xfrm>
            <a:off x="716308" y="4018784"/>
            <a:ext cx="5059961" cy="2030976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CF88B6-6D0E-796A-05D8-465AC0D758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2" t="15970" r="-5" b="7495"/>
          <a:stretch/>
        </p:blipFill>
        <p:spPr>
          <a:xfrm>
            <a:off x="604052" y="1009856"/>
            <a:ext cx="5273240" cy="2193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DA655-9FF2-C960-3CE0-6902DF3C3231}"/>
              </a:ext>
            </a:extLst>
          </p:cNvPr>
          <p:cNvSpPr txBox="1"/>
          <p:nvPr/>
        </p:nvSpPr>
        <p:spPr>
          <a:xfrm>
            <a:off x="6259735" y="3612611"/>
            <a:ext cx="505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TIME SPENT WITH SOCIAL MEDIA APPS PER MONTH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22F5A-569C-9271-1F8E-168AC51D238D}"/>
              </a:ext>
            </a:extLst>
          </p:cNvPr>
          <p:cNvSpPr txBox="1"/>
          <p:nvPr/>
        </p:nvSpPr>
        <p:spPr>
          <a:xfrm>
            <a:off x="7571633" y="616805"/>
            <a:ext cx="235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 REACH OF YouTube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C2E86B-35E1-E987-1A44-BF47CD082003}"/>
              </a:ext>
            </a:extLst>
          </p:cNvPr>
          <p:cNvSpPr txBox="1"/>
          <p:nvPr/>
        </p:nvSpPr>
        <p:spPr>
          <a:xfrm>
            <a:off x="1491613" y="3570415"/>
            <a:ext cx="324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PROFILE OF YouTube AUDIENCE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0F28A-1BA2-7C2C-77B3-0ACBB52010F7}"/>
              </a:ext>
            </a:extLst>
          </p:cNvPr>
          <p:cNvSpPr txBox="1"/>
          <p:nvPr/>
        </p:nvSpPr>
        <p:spPr>
          <a:xfrm>
            <a:off x="855661" y="543482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PLETHORA OF PROFILED CONTENT CATEGORIES</a:t>
            </a:r>
          </a:p>
        </p:txBody>
      </p:sp>
      <p:pic>
        <p:nvPicPr>
          <p:cNvPr id="3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5251A3-7CB4-9315-5F3C-66B59CD88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1293" y="6284386"/>
            <a:ext cx="1516798" cy="4863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C7CC0-EFA7-7312-9B3C-643B6495271F}"/>
              </a:ext>
            </a:extLst>
          </p:cNvPr>
          <p:cNvSpPr txBox="1"/>
          <p:nvPr/>
        </p:nvSpPr>
        <p:spPr>
          <a:xfrm>
            <a:off x="477010" y="87075"/>
            <a:ext cx="661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INNOVATION TO THE PRODUCT IDEOLOGY AND STATISTICS</a:t>
            </a:r>
          </a:p>
        </p:txBody>
      </p:sp>
    </p:spTree>
    <p:extLst>
      <p:ext uri="{BB962C8B-B14F-4D97-AF65-F5344CB8AC3E}">
        <p14:creationId xmlns:p14="http://schemas.microsoft.com/office/powerpoint/2010/main" val="195034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60B48E3-1CF2-05E9-7D9E-57F62D06E91B}"/>
              </a:ext>
            </a:extLst>
          </p:cNvPr>
          <p:cNvSpPr/>
          <p:nvPr/>
        </p:nvSpPr>
        <p:spPr>
          <a:xfrm>
            <a:off x="10530901" y="2505790"/>
            <a:ext cx="1661099" cy="4363692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0738F5D-0F67-7893-22A7-DF9EE0C60C4C}"/>
              </a:ext>
            </a:extLst>
          </p:cNvPr>
          <p:cNvSpPr/>
          <p:nvPr/>
        </p:nvSpPr>
        <p:spPr>
          <a:xfrm>
            <a:off x="5334373" y="5132721"/>
            <a:ext cx="1661099" cy="1725279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761485-4C11-7E2E-9DBB-F8170981F652}"/>
              </a:ext>
            </a:extLst>
          </p:cNvPr>
          <p:cNvSpPr/>
          <p:nvPr/>
        </p:nvSpPr>
        <p:spPr>
          <a:xfrm>
            <a:off x="7066549" y="4299295"/>
            <a:ext cx="1661099" cy="2570186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3997535-F8C5-09CF-47F4-766B006C2226}"/>
              </a:ext>
            </a:extLst>
          </p:cNvPr>
          <p:cNvSpPr/>
          <p:nvPr/>
        </p:nvSpPr>
        <p:spPr>
          <a:xfrm>
            <a:off x="8798725" y="3429000"/>
            <a:ext cx="1661099" cy="3440481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12D96D6-FA39-96D1-3BD7-028F3F8F53B8}"/>
              </a:ext>
            </a:extLst>
          </p:cNvPr>
          <p:cNvSpPr/>
          <p:nvPr/>
        </p:nvSpPr>
        <p:spPr>
          <a:xfrm>
            <a:off x="3602197" y="6042358"/>
            <a:ext cx="1661099" cy="818166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43E1DE-409E-26F1-BF2E-12E4F524325F}"/>
              </a:ext>
            </a:extLst>
          </p:cNvPr>
          <p:cNvSpPr/>
          <p:nvPr/>
        </p:nvSpPr>
        <p:spPr>
          <a:xfrm>
            <a:off x="4766" y="0"/>
            <a:ext cx="347418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E94E5-05AB-4FA3-3554-9CABFF1D2873}"/>
              </a:ext>
            </a:extLst>
          </p:cNvPr>
          <p:cNvSpPr txBox="1"/>
          <p:nvPr/>
        </p:nvSpPr>
        <p:spPr>
          <a:xfrm>
            <a:off x="364588" y="264395"/>
            <a:ext cx="278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YouTube Sans Medium" pitchFamily="2" charset="77"/>
              </a:rPr>
              <a:t>Table of Contents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61330A-0B58-B0B8-5414-DF88FAD614AF}"/>
              </a:ext>
            </a:extLst>
          </p:cNvPr>
          <p:cNvGrpSpPr/>
          <p:nvPr/>
        </p:nvGrpSpPr>
        <p:grpSpPr>
          <a:xfrm>
            <a:off x="450404" y="1781658"/>
            <a:ext cx="2787205" cy="457200"/>
            <a:chOff x="528066" y="2107913"/>
            <a:chExt cx="2787205" cy="4572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B41E8E-49B1-7B80-3BA2-939D94849818}"/>
                </a:ext>
              </a:extLst>
            </p:cNvPr>
            <p:cNvSpPr txBox="1"/>
            <p:nvPr/>
          </p:nvSpPr>
          <p:spPr>
            <a:xfrm>
              <a:off x="1113283" y="2167236"/>
              <a:ext cx="2201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YOUTUBE-SANS-LIGHT" pitchFamily="2" charset="77"/>
                </a:rPr>
                <a:t>Product Roadmap</a:t>
              </a:r>
            </a:p>
          </p:txBody>
        </p:sp>
        <p:pic>
          <p:nvPicPr>
            <p:cNvPr id="16" name="Graphic 15" descr="Road with solid fill">
              <a:extLst>
                <a:ext uri="{FF2B5EF4-FFF2-40B4-BE49-F238E27FC236}">
                  <a16:creationId xmlns:a16="http://schemas.microsoft.com/office/drawing/2014/main" id="{D605BAAD-313C-C2B9-4FFE-49EF70627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8066" y="2107913"/>
              <a:ext cx="457200" cy="4572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9C6D41-1069-EB54-018D-65A9A6AAB663}"/>
              </a:ext>
            </a:extLst>
          </p:cNvPr>
          <p:cNvGrpSpPr/>
          <p:nvPr/>
        </p:nvGrpSpPr>
        <p:grpSpPr>
          <a:xfrm>
            <a:off x="450404" y="2383103"/>
            <a:ext cx="2787205" cy="584775"/>
            <a:chOff x="528066" y="3551065"/>
            <a:chExt cx="2787205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40ADA3-DFDF-851C-A986-3F538C4041EF}"/>
                </a:ext>
              </a:extLst>
            </p:cNvPr>
            <p:cNvSpPr txBox="1"/>
            <p:nvPr/>
          </p:nvSpPr>
          <p:spPr>
            <a:xfrm>
              <a:off x="1113283" y="3551065"/>
              <a:ext cx="22019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YOUTUBE-SANS-LIGHT" pitchFamily="2" charset="77"/>
                </a:rPr>
                <a:t>Innovation &amp; Disruptive Innovation</a:t>
              </a:r>
            </a:p>
          </p:txBody>
        </p:sp>
        <p:pic>
          <p:nvPicPr>
            <p:cNvPr id="20" name="Graphic 19" descr="Artist female with solid fill">
              <a:extLst>
                <a:ext uri="{FF2B5EF4-FFF2-40B4-BE49-F238E27FC236}">
                  <a16:creationId xmlns:a16="http://schemas.microsoft.com/office/drawing/2014/main" id="{9D6B21F9-A759-A873-3A47-299F8CBC4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8066" y="3614853"/>
              <a:ext cx="457200" cy="4572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08F75F3-0668-EBA0-78AB-6962A76461E9}"/>
              </a:ext>
            </a:extLst>
          </p:cNvPr>
          <p:cNvGrpSpPr/>
          <p:nvPr/>
        </p:nvGrpSpPr>
        <p:grpSpPr>
          <a:xfrm>
            <a:off x="450404" y="3112123"/>
            <a:ext cx="2787205" cy="457200"/>
            <a:chOff x="528066" y="4381983"/>
            <a:chExt cx="2787205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0524DA-7865-369B-B42C-52547E157FB9}"/>
                </a:ext>
              </a:extLst>
            </p:cNvPr>
            <p:cNvSpPr txBox="1"/>
            <p:nvPr/>
          </p:nvSpPr>
          <p:spPr>
            <a:xfrm>
              <a:off x="1113283" y="4435842"/>
              <a:ext cx="22019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YOUTUBE-SANS-LIGHT"/>
                </a:rPr>
                <a:t>Marketing Strategy</a:t>
              </a:r>
            </a:p>
          </p:txBody>
        </p:sp>
        <p:pic>
          <p:nvPicPr>
            <p:cNvPr id="22" name="Graphic 21" descr="Fireworks with solid fill">
              <a:extLst>
                <a:ext uri="{FF2B5EF4-FFF2-40B4-BE49-F238E27FC236}">
                  <a16:creationId xmlns:a16="http://schemas.microsoft.com/office/drawing/2014/main" id="{43024CE9-16A1-5FC6-6A9C-3A5EF6E0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8066" y="4381983"/>
              <a:ext cx="457200" cy="457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04D4DC-DBDE-CCE5-89CF-7F59FDB4E717}"/>
              </a:ext>
            </a:extLst>
          </p:cNvPr>
          <p:cNvGrpSpPr/>
          <p:nvPr/>
        </p:nvGrpSpPr>
        <p:grpSpPr>
          <a:xfrm>
            <a:off x="450404" y="3713568"/>
            <a:ext cx="2787205" cy="457200"/>
            <a:chOff x="528066" y="5132721"/>
            <a:chExt cx="2787205" cy="457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368770-2A8A-FBDA-FB2D-ADC8094BA4A1}"/>
                </a:ext>
              </a:extLst>
            </p:cNvPr>
            <p:cNvSpPr txBox="1"/>
            <p:nvPr/>
          </p:nvSpPr>
          <p:spPr>
            <a:xfrm>
              <a:off x="1113283" y="5192044"/>
              <a:ext cx="2201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YOUTUBE-SANS-LIGHT" pitchFamily="2" charset="77"/>
                </a:rPr>
                <a:t>Value Creation</a:t>
              </a:r>
            </a:p>
          </p:txBody>
        </p:sp>
        <p:pic>
          <p:nvPicPr>
            <p:cNvPr id="24" name="Graphic 23" descr="Diamond with solid fill">
              <a:extLst>
                <a:ext uri="{FF2B5EF4-FFF2-40B4-BE49-F238E27FC236}">
                  <a16:creationId xmlns:a16="http://schemas.microsoft.com/office/drawing/2014/main" id="{A4EA968A-F4BA-6871-93E7-9A13A8C5E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8066" y="5132721"/>
              <a:ext cx="457200" cy="4572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BB1D28C-0667-88DE-9143-6EF3B997A974}"/>
              </a:ext>
            </a:extLst>
          </p:cNvPr>
          <p:cNvGrpSpPr/>
          <p:nvPr/>
        </p:nvGrpSpPr>
        <p:grpSpPr>
          <a:xfrm>
            <a:off x="450404" y="4315013"/>
            <a:ext cx="2787205" cy="457200"/>
            <a:chOff x="528066" y="5888926"/>
            <a:chExt cx="2787205" cy="4572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B58878-5BBD-BC22-7847-629EAFEF0AAE}"/>
                </a:ext>
              </a:extLst>
            </p:cNvPr>
            <p:cNvSpPr txBox="1"/>
            <p:nvPr/>
          </p:nvSpPr>
          <p:spPr>
            <a:xfrm>
              <a:off x="1113283" y="5948249"/>
              <a:ext cx="2201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YOUTUBE-SANS-LIGHT" pitchFamily="2" charset="77"/>
                </a:rPr>
                <a:t>Stickiness</a:t>
              </a:r>
            </a:p>
          </p:txBody>
        </p:sp>
        <p:pic>
          <p:nvPicPr>
            <p:cNvPr id="26" name="Graphic 25" descr="Glue with solid fill">
              <a:extLst>
                <a:ext uri="{FF2B5EF4-FFF2-40B4-BE49-F238E27FC236}">
                  <a16:creationId xmlns:a16="http://schemas.microsoft.com/office/drawing/2014/main" id="{2B35EBAB-5851-5211-F2D8-BF6CB080A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66" y="5888926"/>
              <a:ext cx="457200" cy="4572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E17061F-5C10-8F9A-6B84-8AA78F897C67}"/>
              </a:ext>
            </a:extLst>
          </p:cNvPr>
          <p:cNvGrpSpPr/>
          <p:nvPr/>
        </p:nvGrpSpPr>
        <p:grpSpPr>
          <a:xfrm>
            <a:off x="163378" y="1052009"/>
            <a:ext cx="3142681" cy="600782"/>
            <a:chOff x="172590" y="1243696"/>
            <a:chExt cx="3142681" cy="60078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7CFD889-6B49-83A5-C62B-5F44BA348244}"/>
                </a:ext>
              </a:extLst>
            </p:cNvPr>
            <p:cNvSpPr/>
            <p:nvPr/>
          </p:nvSpPr>
          <p:spPr>
            <a:xfrm>
              <a:off x="172590" y="1243696"/>
              <a:ext cx="3142681" cy="60078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FFE01D5-DD46-B164-BEBD-E67ADEFD6134}"/>
                </a:ext>
              </a:extLst>
            </p:cNvPr>
            <p:cNvGrpSpPr/>
            <p:nvPr/>
          </p:nvGrpSpPr>
          <p:grpSpPr>
            <a:xfrm>
              <a:off x="459616" y="1291087"/>
              <a:ext cx="2787205" cy="458501"/>
              <a:chOff x="528066" y="1291087"/>
              <a:chExt cx="2787205" cy="45850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007BB8-3782-3B59-F440-1C5D85654833}"/>
                  </a:ext>
                </a:extLst>
              </p:cNvPr>
              <p:cNvSpPr txBox="1"/>
              <p:nvPr/>
            </p:nvSpPr>
            <p:spPr>
              <a:xfrm>
                <a:off x="1113283" y="1411034"/>
                <a:ext cx="22019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YouTube Sans Medium" pitchFamily="2" charset="77"/>
                  </a:rPr>
                  <a:t>YouTube Beginnings</a:t>
                </a:r>
              </a:p>
            </p:txBody>
          </p:sp>
          <p:pic>
            <p:nvPicPr>
              <p:cNvPr id="14" name="Graphic 13" descr="Home with solid fill">
                <a:extLst>
                  <a:ext uri="{FF2B5EF4-FFF2-40B4-BE49-F238E27FC236}">
                    <a16:creationId xmlns:a16="http://schemas.microsoft.com/office/drawing/2014/main" id="{B24AD073-488E-3AE8-DEE9-AC3DDC0FC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28066" y="1291087"/>
                <a:ext cx="457200" cy="457200"/>
              </a:xfrm>
              <a:prstGeom prst="rect">
                <a:avLst/>
              </a:prstGeom>
            </p:spPr>
          </p:pic>
        </p:grpSp>
      </p:grpSp>
      <p:pic>
        <p:nvPicPr>
          <p:cNvPr id="2050" name="Picture 2" descr="Trending - Free miscellaneous icons">
            <a:extLst>
              <a:ext uri="{FF2B5EF4-FFF2-40B4-BE49-F238E27FC236}">
                <a16:creationId xmlns:a16="http://schemas.microsoft.com/office/drawing/2014/main" id="{462A50DC-89AE-3B73-37E3-2EE73911B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36" y="5674074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3F19D16-9A4B-19DD-3902-7B2259197DED}"/>
              </a:ext>
            </a:extLst>
          </p:cNvPr>
          <p:cNvSpPr txBox="1"/>
          <p:nvPr/>
        </p:nvSpPr>
        <p:spPr>
          <a:xfrm>
            <a:off x="3605845" y="29352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YouTube Sans Medium" pitchFamily="2" charset="77"/>
              </a:rPr>
              <a:t>Feb 2005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CA7453-A155-2626-C559-DEFD3FF0428F}"/>
              </a:ext>
            </a:extLst>
          </p:cNvPr>
          <p:cNvSpPr txBox="1"/>
          <p:nvPr/>
        </p:nvSpPr>
        <p:spPr>
          <a:xfrm>
            <a:off x="10830685" y="294951"/>
            <a:ext cx="996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YouTube Sans Medium" pitchFamily="2" charset="77"/>
              </a:rPr>
              <a:t>2006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536603-CF1E-043D-94BA-5CB3B4A43E97}"/>
              </a:ext>
            </a:extLst>
          </p:cNvPr>
          <p:cNvCxnSpPr/>
          <p:nvPr/>
        </p:nvCxnSpPr>
        <p:spPr>
          <a:xfrm>
            <a:off x="5563201" y="518871"/>
            <a:ext cx="4754880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08026B-3E36-3466-3B36-C4DC9FB78DC2}"/>
              </a:ext>
            </a:extLst>
          </p:cNvPr>
          <p:cNvSpPr txBox="1"/>
          <p:nvPr/>
        </p:nvSpPr>
        <p:spPr>
          <a:xfrm>
            <a:off x="3468698" y="5190867"/>
            <a:ext cx="218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YouTube Sans Medium" pitchFamily="2" charset="77"/>
              </a:rPr>
              <a:t>“Tune in, Hook Up”</a:t>
            </a:r>
          </a:p>
        </p:txBody>
      </p:sp>
      <p:pic>
        <p:nvPicPr>
          <p:cNvPr id="41" name="Picture 2" descr="Trending - Free miscellaneous icons">
            <a:extLst>
              <a:ext uri="{FF2B5EF4-FFF2-40B4-BE49-F238E27FC236}">
                <a16:creationId xmlns:a16="http://schemas.microsoft.com/office/drawing/2014/main" id="{06980927-1667-7A6F-B791-2FDB2E73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00" y="4770118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1F5AF5E-A630-BC3C-CA06-33C51B7A0888}"/>
              </a:ext>
            </a:extLst>
          </p:cNvPr>
          <p:cNvSpPr txBox="1"/>
          <p:nvPr/>
        </p:nvSpPr>
        <p:spPr>
          <a:xfrm>
            <a:off x="5054198" y="3939952"/>
            <a:ext cx="218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YouTube Sans Medium" pitchFamily="2" charset="77"/>
              </a:rPr>
              <a:t>Halftime show controversy</a:t>
            </a:r>
          </a:p>
        </p:txBody>
      </p:sp>
      <p:pic>
        <p:nvPicPr>
          <p:cNvPr id="43" name="Picture 2" descr="Trending - Free miscellaneous icons">
            <a:extLst>
              <a:ext uri="{FF2B5EF4-FFF2-40B4-BE49-F238E27FC236}">
                <a16:creationId xmlns:a16="http://schemas.microsoft.com/office/drawing/2014/main" id="{00120275-9989-B151-7E4B-DF52421D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881" y="3940435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84A86EA-58C3-FC88-9D41-5FD59AD5606B}"/>
              </a:ext>
            </a:extLst>
          </p:cNvPr>
          <p:cNvSpPr txBox="1"/>
          <p:nvPr/>
        </p:nvSpPr>
        <p:spPr>
          <a:xfrm>
            <a:off x="6925598" y="3197122"/>
            <a:ext cx="1840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YouTube Sans Medium" pitchFamily="2" charset="77"/>
              </a:rPr>
              <a:t>No user-friendly platforms</a:t>
            </a:r>
          </a:p>
        </p:txBody>
      </p:sp>
      <p:pic>
        <p:nvPicPr>
          <p:cNvPr id="45" name="Picture 2" descr="Trending - Free miscellaneous icons">
            <a:extLst>
              <a:ext uri="{FF2B5EF4-FFF2-40B4-BE49-F238E27FC236}">
                <a16:creationId xmlns:a16="http://schemas.microsoft.com/office/drawing/2014/main" id="{5BDC17C3-A15C-D6FB-B486-FFF3577C1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514" y="2955555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2AF411B-141E-C55B-4A78-4337C572CEEE}"/>
              </a:ext>
            </a:extLst>
          </p:cNvPr>
          <p:cNvSpPr txBox="1"/>
          <p:nvPr/>
        </p:nvSpPr>
        <p:spPr>
          <a:xfrm>
            <a:off x="8499317" y="1907864"/>
            <a:ext cx="1904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YouTube Sans Medium" pitchFamily="2" charset="77"/>
              </a:rPr>
              <a:t>“Broadcast Yourself.” 2M+ views/day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8A530C-6D4B-A21C-BD1D-2F693775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132" y="1148446"/>
            <a:ext cx="663844" cy="66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7DDDD7-6307-BA91-C17E-E5FB0699EC0F}"/>
              </a:ext>
            </a:extLst>
          </p:cNvPr>
          <p:cNvCxnSpPr/>
          <p:nvPr/>
        </p:nvCxnSpPr>
        <p:spPr>
          <a:xfrm flipH="1">
            <a:off x="8737552" y="1451072"/>
            <a:ext cx="2266348" cy="0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87BBFB-6E7A-C825-FF97-CADF8A8337DE}"/>
              </a:ext>
            </a:extLst>
          </p:cNvPr>
          <p:cNvSpPr txBox="1"/>
          <p:nvPr/>
        </p:nvSpPr>
        <p:spPr>
          <a:xfrm>
            <a:off x="7395432" y="1189462"/>
            <a:ext cx="1371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YouTube Sans Medium" pitchFamily="2" charset="77"/>
              </a:rPr>
              <a:t>$1.65M</a:t>
            </a:r>
          </a:p>
        </p:txBody>
      </p:sp>
      <p:pic>
        <p:nvPicPr>
          <p:cNvPr id="54" name="Picture 2" descr="Trending - Free miscellaneous icons">
            <a:extLst>
              <a:ext uri="{FF2B5EF4-FFF2-40B4-BE49-F238E27FC236}">
                <a16:creationId xmlns:a16="http://schemas.microsoft.com/office/drawing/2014/main" id="{A21E96A8-6F24-9788-C56D-6B973297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892" y="214003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0DD7FA-55C9-F879-EAEF-B7E6EA7FE77C}"/>
              </a:ext>
            </a:extLst>
          </p:cNvPr>
          <p:cNvGrpSpPr/>
          <p:nvPr/>
        </p:nvGrpSpPr>
        <p:grpSpPr>
          <a:xfrm>
            <a:off x="450404" y="4916458"/>
            <a:ext cx="2787205" cy="457200"/>
            <a:chOff x="528066" y="5888926"/>
            <a:chExt cx="2787205" cy="4572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39BE78-5C2E-43F5-D63C-35D0723E7335}"/>
                </a:ext>
              </a:extLst>
            </p:cNvPr>
            <p:cNvSpPr txBox="1"/>
            <p:nvPr/>
          </p:nvSpPr>
          <p:spPr>
            <a:xfrm>
              <a:off x="1113283" y="5948249"/>
              <a:ext cx="2201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YOUTUBE-SANS-LIGHT" pitchFamily="2" charset="77"/>
                </a:rPr>
                <a:t>Market Types</a:t>
              </a:r>
            </a:p>
          </p:txBody>
        </p:sp>
        <p:pic>
          <p:nvPicPr>
            <p:cNvPr id="13" name="Graphic 12" descr="Advertising with solid fill">
              <a:extLst>
                <a:ext uri="{FF2B5EF4-FFF2-40B4-BE49-F238E27FC236}">
                  <a16:creationId xmlns:a16="http://schemas.microsoft.com/office/drawing/2014/main" id="{EC310B33-9CBB-184F-A54A-9E7C7100A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528066" y="5888926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CDC766-467F-52EB-57C2-1DE6AC71A99C}"/>
              </a:ext>
            </a:extLst>
          </p:cNvPr>
          <p:cNvGrpSpPr/>
          <p:nvPr/>
        </p:nvGrpSpPr>
        <p:grpSpPr>
          <a:xfrm>
            <a:off x="450404" y="5517903"/>
            <a:ext cx="2787205" cy="457200"/>
            <a:chOff x="528066" y="5888926"/>
            <a:chExt cx="2787205" cy="4572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00B5DC-6613-0CDD-7DA4-332ADB5B453A}"/>
                </a:ext>
              </a:extLst>
            </p:cNvPr>
            <p:cNvSpPr txBox="1"/>
            <p:nvPr/>
          </p:nvSpPr>
          <p:spPr>
            <a:xfrm>
              <a:off x="1113283" y="5948249"/>
              <a:ext cx="2201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YOUTUBE-SANS-LIGHT" pitchFamily="2" charset="77"/>
                </a:rPr>
                <a:t>Uberization</a:t>
              </a:r>
            </a:p>
          </p:txBody>
        </p:sp>
        <p:pic>
          <p:nvPicPr>
            <p:cNvPr id="21" name="Graphic 20" descr="Internet with solid fill">
              <a:extLst>
                <a:ext uri="{FF2B5EF4-FFF2-40B4-BE49-F238E27FC236}">
                  <a16:creationId xmlns:a16="http://schemas.microsoft.com/office/drawing/2014/main" id="{ABC4B1B6-A5FE-22D2-6248-9C2DC4038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528066" y="5888926"/>
              <a:ext cx="457200" cy="4572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5B7468-52E4-03B1-F104-DBB3AB4728D2}"/>
              </a:ext>
            </a:extLst>
          </p:cNvPr>
          <p:cNvGrpSpPr/>
          <p:nvPr/>
        </p:nvGrpSpPr>
        <p:grpSpPr>
          <a:xfrm>
            <a:off x="450404" y="6119346"/>
            <a:ext cx="2787205" cy="457200"/>
            <a:chOff x="528066" y="5888926"/>
            <a:chExt cx="2787205" cy="4572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3ADA-F068-88E9-4461-3D5F31C527F8}"/>
                </a:ext>
              </a:extLst>
            </p:cNvPr>
            <p:cNvSpPr txBox="1"/>
            <p:nvPr/>
          </p:nvSpPr>
          <p:spPr>
            <a:xfrm>
              <a:off x="1113283" y="5948249"/>
              <a:ext cx="2201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YOUTUBE-SANS-LIGHT" pitchFamily="2" charset="77"/>
                </a:rPr>
                <a:t>Critical Appreciation</a:t>
              </a:r>
            </a:p>
          </p:txBody>
        </p:sp>
        <p:pic>
          <p:nvPicPr>
            <p:cNvPr id="28" name="Graphic 27" descr="Brainstorm with solid fill">
              <a:extLst>
                <a:ext uri="{FF2B5EF4-FFF2-40B4-BE49-F238E27FC236}">
                  <a16:creationId xmlns:a16="http://schemas.microsoft.com/office/drawing/2014/main" id="{A21E143E-C392-3308-8F71-EF56D1F6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528066" y="5888926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34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63016A-79E9-F214-83B4-4C1EAE084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0" b="-25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49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tooltip="Click for more PPT templates!"/>
            <a:extLst>
              <a:ext uri="{FF2B5EF4-FFF2-40B4-BE49-F238E27FC236}">
                <a16:creationId xmlns:a16="http://schemas.microsoft.com/office/drawing/2014/main" id="{A0A8E141-278A-B94D-9F64-42EC182514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8361" y="920104"/>
            <a:ext cx="7252252" cy="2387600"/>
          </a:xfrm>
        </p:spPr>
        <p:txBody>
          <a:bodyPr>
            <a:normAutofit/>
          </a:bodyPr>
          <a:lstStyle/>
          <a:p>
            <a:r>
              <a:rPr lang="en-US" sz="5400"/>
              <a:t>YouTube Product Roadmap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09371" y="3716103"/>
            <a:ext cx="6532584" cy="2417761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en-US"/>
              <a:t>PRODUCT BENDERS (GROUP - 2)</a:t>
            </a:r>
          </a:p>
          <a:p>
            <a:r>
              <a:rPr lang="en-US" sz="2200" b="1">
                <a:solidFill>
                  <a:schemeClr val="bg1">
                    <a:lumMod val="95000"/>
                  </a:schemeClr>
                </a:solidFill>
              </a:rPr>
              <a:t> Fan Wu</a:t>
            </a:r>
          </a:p>
          <a:p>
            <a:r>
              <a:rPr lang="en-US" sz="2200" b="1">
                <a:solidFill>
                  <a:schemeClr val="bg1">
                    <a:lumMod val="95000"/>
                  </a:schemeClr>
                </a:solidFill>
              </a:rPr>
              <a:t>Shubham </a:t>
            </a:r>
            <a:r>
              <a:rPr lang="en-US" sz="2200" b="1" err="1">
                <a:solidFill>
                  <a:schemeClr val="bg1">
                    <a:lumMod val="95000"/>
                  </a:schemeClr>
                </a:solidFill>
              </a:rPr>
              <a:t>Bargal</a:t>
            </a:r>
            <a:r>
              <a:rPr lang="en-US" sz="2200" b="1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200" b="1">
                <a:solidFill>
                  <a:schemeClr val="bg1">
                    <a:lumMod val="95000"/>
                  </a:schemeClr>
                </a:solidFill>
              </a:rPr>
              <a:t>Harish </a:t>
            </a:r>
            <a:r>
              <a:rPr lang="en-US" sz="2200" b="1" err="1">
                <a:solidFill>
                  <a:schemeClr val="bg1">
                    <a:lumMod val="95000"/>
                  </a:schemeClr>
                </a:solidFill>
              </a:rPr>
              <a:t>Sasidaran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200" b="1" err="1">
                <a:solidFill>
                  <a:schemeClr val="bg1">
                    <a:lumMod val="95000"/>
                  </a:schemeClr>
                </a:solidFill>
              </a:rPr>
              <a:t>Ishika</a:t>
            </a:r>
            <a:r>
              <a:rPr lang="en-US" sz="2200" b="1">
                <a:solidFill>
                  <a:schemeClr val="bg1">
                    <a:lumMod val="95000"/>
                  </a:schemeClr>
                </a:solidFill>
              </a:rPr>
              <a:t> Singh Chandel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200" b="1">
                <a:solidFill>
                  <a:schemeClr val="bg1">
                    <a:lumMod val="95000"/>
                  </a:schemeClr>
                </a:solidFill>
              </a:rPr>
              <a:t> Sheik Zohaib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Graphical user interface">
            <a:extLst>
              <a:ext uri="{FF2B5EF4-FFF2-40B4-BE49-F238E27FC236}">
                <a16:creationId xmlns:a16="http://schemas.microsoft.com/office/drawing/2014/main" id="{3B8249EE-BB8D-44FC-12D8-04861735A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73FAA75D-D3C8-CDDE-BBCE-167A7D752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6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1BBCB-1544-4817-757E-7790B6BF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199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Mont bold"/>
                <a:cs typeface="Calibri" panose="020F0502020204030204" pitchFamily="34" charset="0"/>
              </a:rPr>
              <a:t>Product Roadmap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1B703-78DB-1EEA-BA0F-CF8101153308}"/>
              </a:ext>
            </a:extLst>
          </p:cNvPr>
          <p:cNvSpPr/>
          <p:nvPr/>
        </p:nvSpPr>
        <p:spPr>
          <a:xfrm>
            <a:off x="1335506" y="1026694"/>
            <a:ext cx="2326105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2005-2011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9BE62-8DD0-D7D6-1B0B-86AF9E60E035}"/>
              </a:ext>
            </a:extLst>
          </p:cNvPr>
          <p:cNvSpPr/>
          <p:nvPr/>
        </p:nvSpPr>
        <p:spPr>
          <a:xfrm>
            <a:off x="4932948" y="1026694"/>
            <a:ext cx="2326105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2012-2018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D6DDE-95FB-35D1-D736-15DB03708641}"/>
              </a:ext>
            </a:extLst>
          </p:cNvPr>
          <p:cNvSpPr/>
          <p:nvPr/>
        </p:nvSpPr>
        <p:spPr>
          <a:xfrm>
            <a:off x="8530390" y="1026694"/>
            <a:ext cx="2326105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2019-2024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2389A1-5FAC-D1DF-6AFB-A6159A699603}"/>
              </a:ext>
            </a:extLst>
          </p:cNvPr>
          <p:cNvSpPr/>
          <p:nvPr/>
        </p:nvSpPr>
        <p:spPr>
          <a:xfrm>
            <a:off x="1335505" y="2069430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Video Uploading, Sharing, and Discovery (2005)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DE0FB-650A-36EA-F363-545A84C1CE2B}"/>
              </a:ext>
            </a:extLst>
          </p:cNvPr>
          <p:cNvSpPr/>
          <p:nvPr/>
        </p:nvSpPr>
        <p:spPr>
          <a:xfrm>
            <a:off x="1335505" y="3068052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Video Monetization (2007)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D515BB-E3CE-8F3A-EB5D-4ADA90555584}"/>
              </a:ext>
            </a:extLst>
          </p:cNvPr>
          <p:cNvSpPr/>
          <p:nvPr/>
        </p:nvSpPr>
        <p:spPr>
          <a:xfrm>
            <a:off x="1335505" y="4053607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Partner Program (2008)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F7E9D91-6F3B-53AB-0459-66D2D2745B08}"/>
              </a:ext>
            </a:extLst>
          </p:cNvPr>
          <p:cNvSpPr/>
          <p:nvPr/>
        </p:nvSpPr>
        <p:spPr>
          <a:xfrm>
            <a:off x="1335504" y="5109411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Live (2011)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17AEC8-0116-B4F2-0EF6-7951249566C2}"/>
              </a:ext>
            </a:extLst>
          </p:cNvPr>
          <p:cNvSpPr/>
          <p:nvPr/>
        </p:nvSpPr>
        <p:spPr>
          <a:xfrm>
            <a:off x="1335504" y="6136105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Algorithm (2011)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E002F7-3210-1D9E-198A-62D056414938}"/>
              </a:ext>
            </a:extLst>
          </p:cNvPr>
          <p:cNvSpPr/>
          <p:nvPr/>
        </p:nvSpPr>
        <p:spPr>
          <a:xfrm>
            <a:off x="4932947" y="2069430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Creator Studio (2012)</a:t>
            </a:r>
          </a:p>
        </p:txBody>
      </p:sp>
      <p:pic>
        <p:nvPicPr>
          <p:cNvPr id="15" name="Picture 4" descr="Logo&#10;&#10;Description automatically generated">
            <a:extLst>
              <a:ext uri="{FF2B5EF4-FFF2-40B4-BE49-F238E27FC236}">
                <a16:creationId xmlns:a16="http://schemas.microsoft.com/office/drawing/2014/main" id="{5C8B48F8-50AC-9DF1-2658-2D8D625D8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075" b="63019" l="16335" r="81275">
                        <a14:foregroundMark x1="37849" y1="18491" x2="37849" y2="18491"/>
                        <a14:foregroundMark x1="33466" y1="20755" x2="33466" y2="20755"/>
                        <a14:foregroundMark x1="34661" y1="20755" x2="34661" y2="20755"/>
                        <a14:foregroundMark x1="35857" y1="20377" x2="35857" y2="20377"/>
                        <a14:foregroundMark x1="49801" y1="12075" x2="49801" y2="12075"/>
                        <a14:foregroundMark x1="72908" y1="31698" x2="72908" y2="31698"/>
                      </a14:backgroundRemoval>
                    </a14:imgEffect>
                  </a14:imgLayer>
                </a14:imgProps>
              </a:ext>
            </a:extLst>
          </a:blip>
          <a:srcRect l="8235" t="6343" r="10196" b="30597"/>
          <a:stretch/>
        </p:blipFill>
        <p:spPr>
          <a:xfrm>
            <a:off x="332431" y="2179605"/>
            <a:ext cx="1003073" cy="786095"/>
          </a:xfrm>
          <a:prstGeom prst="rect">
            <a:avLst/>
          </a:prstGeom>
        </p:spPr>
      </p:pic>
      <p:pic>
        <p:nvPicPr>
          <p:cNvPr id="16" name="Graphic 15" descr="Presentation with media with solid fill">
            <a:extLst>
              <a:ext uri="{FF2B5EF4-FFF2-40B4-BE49-F238E27FC236}">
                <a16:creationId xmlns:a16="http://schemas.microsoft.com/office/drawing/2014/main" id="{873C5A25-1166-BE4E-F5C0-0F6851BA9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87" y="5131778"/>
            <a:ext cx="677159" cy="677159"/>
          </a:xfrm>
          <a:prstGeom prst="rect">
            <a:avLst/>
          </a:prstGeom>
        </p:spPr>
      </p:pic>
      <p:pic>
        <p:nvPicPr>
          <p:cNvPr id="18" name="Graphic 17" descr="Bullseye with solid fill">
            <a:extLst>
              <a:ext uri="{FF2B5EF4-FFF2-40B4-BE49-F238E27FC236}">
                <a16:creationId xmlns:a16="http://schemas.microsoft.com/office/drawing/2014/main" id="{080991E8-FC94-81A9-DB65-CCAD5BC04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423" y="922752"/>
            <a:ext cx="821992" cy="821992"/>
          </a:xfrm>
          <a:prstGeom prst="rect">
            <a:avLst/>
          </a:prstGeom>
        </p:spPr>
      </p:pic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59DD3413-EEB2-61C9-E27E-B2CEB5850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6283" y="976645"/>
            <a:ext cx="821992" cy="821992"/>
          </a:xfrm>
          <a:prstGeom prst="rect">
            <a:avLst/>
          </a:prstGeom>
        </p:spPr>
      </p:pic>
      <p:pic>
        <p:nvPicPr>
          <p:cNvPr id="20" name="Graphic 19" descr="Bullseye with solid fill">
            <a:extLst>
              <a:ext uri="{FF2B5EF4-FFF2-40B4-BE49-F238E27FC236}">
                <a16:creationId xmlns:a16="http://schemas.microsoft.com/office/drawing/2014/main" id="{E391FA68-7C2D-1B1D-87ED-78380A215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3725" y="976645"/>
            <a:ext cx="821992" cy="821992"/>
          </a:xfrm>
          <a:prstGeom prst="rect">
            <a:avLst/>
          </a:prstGeom>
        </p:spPr>
      </p:pic>
      <p:pic>
        <p:nvPicPr>
          <p:cNvPr id="21" name="Graphic 20" descr="Bullseye with solid fill">
            <a:extLst>
              <a:ext uri="{FF2B5EF4-FFF2-40B4-BE49-F238E27FC236}">
                <a16:creationId xmlns:a16="http://schemas.microsoft.com/office/drawing/2014/main" id="{A06D1318-E99D-57D4-B0C2-55BBAF111F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3585" y="976645"/>
            <a:ext cx="821992" cy="8219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6C5D86-93B1-F7C1-7DB7-70875809E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0788"/>
            <a:ext cx="13906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6C82E7CA-34CF-A386-A4D0-7F6D1B2D76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3875" y="2016786"/>
            <a:ext cx="1224299" cy="750637"/>
          </a:xfrm>
          <a:prstGeom prst="rect">
            <a:avLst/>
          </a:prstGeom>
        </p:spPr>
      </p:pic>
      <p:pic>
        <p:nvPicPr>
          <p:cNvPr id="23" name="Picture 22" descr="A red and white flag&#10;&#10;Description automatically generated with low confidence">
            <a:extLst>
              <a:ext uri="{FF2B5EF4-FFF2-40B4-BE49-F238E27FC236}">
                <a16:creationId xmlns:a16="http://schemas.microsoft.com/office/drawing/2014/main" id="{32017E8F-B5F3-B35B-3657-3CED63993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416" b="95050" l="7631" r="97189">
                        <a14:foregroundMark x1="84739" y1="8416" x2="84739" y2="8416"/>
                        <a14:foregroundMark x1="97189" y1="47525" x2="97189" y2="47525"/>
                        <a14:foregroundMark x1="24900" y1="95050" x2="24900" y2="95050"/>
                        <a14:foregroundMark x1="7631" y1="42574" x2="7631" y2="42574"/>
                        <a14:foregroundMark x1="46988" y1="50990" x2="46988" y2="50990"/>
                        <a14:foregroundMark x1="59839" y1="48515" x2="59839" y2="48515"/>
                        <a14:foregroundMark x1="50201" y1="58416" x2="50201" y2="58416"/>
                        <a14:foregroundMark x1="45382" y1="40099" x2="45382" y2="40099"/>
                        <a14:foregroundMark x1="57430" y1="48515" x2="57430" y2="48515"/>
                        <a14:foregroundMark x1="51406" y1="48515" x2="51406" y2="48515"/>
                        <a14:foregroundMark x1="45382" y1="58416" x2="45382" y2="58416"/>
                        <a14:backgroundMark x1="77510" y1="91089" x2="77510" y2="91089"/>
                        <a14:backgroundMark x1="93173" y1="93069" x2="93173" y2="93069"/>
                        <a14:backgroundMark x1="84739" y1="94059" x2="84739" y2="94059"/>
                        <a14:backgroundMark x1="92369" y1="94059" x2="92369" y2="94059"/>
                        <a14:backgroundMark x1="99197" y1="9901" x2="99197" y2="9901"/>
                        <a14:backgroundMark x1="97992" y1="8416" x2="97992" y2="8416"/>
                        <a14:backgroundMark x1="8434" y1="9406" x2="8434" y2="9406"/>
                        <a14:backgroundMark x1="4418" y1="10891" x2="4418" y2="10891"/>
                        <a14:backgroundMark x1="2811" y1="80198" x2="2811" y2="80198"/>
                        <a14:backgroundMark x1="2008" y1="88614" x2="2008" y2="88614"/>
                        <a14:backgroundMark x1="75100" y1="94059" x2="75100" y2="94059"/>
                        <a14:backgroundMark x1="94779" y1="94059" x2="94779" y2="94059"/>
                        <a14:backgroundMark x1="95582" y1="94059" x2="95582" y2="94059"/>
                        <a14:backgroundMark x1="85542" y1="94059" x2="85542" y2="94059"/>
                        <a14:backgroundMark x1="73494" y1="95050" x2="73494" y2="95050"/>
                        <a14:backgroundMark x1="61446" y1="95050" x2="61446" y2="95050"/>
                        <a14:backgroundMark x1="2811" y1="85644" x2="2811" y2="85644"/>
                        <a14:backgroundMark x1="3614" y1="89604" x2="3614" y2="89604"/>
                        <a14:backgroundMark x1="4418" y1="92079" x2="4418" y2="920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41" y="3068052"/>
            <a:ext cx="877506" cy="56083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13">
            <a:extLst>
              <a:ext uri="{FF2B5EF4-FFF2-40B4-BE49-F238E27FC236}">
                <a16:creationId xmlns:a16="http://schemas.microsoft.com/office/drawing/2014/main" id="{45AA5D13-6D0F-CA93-CAB4-1DE37C22B1FE}"/>
              </a:ext>
            </a:extLst>
          </p:cNvPr>
          <p:cNvSpPr/>
          <p:nvPr/>
        </p:nvSpPr>
        <p:spPr>
          <a:xfrm>
            <a:off x="5018174" y="2943384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Kids (2014)</a:t>
            </a:r>
          </a:p>
        </p:txBody>
      </p:sp>
      <p:sp>
        <p:nvSpPr>
          <p:cNvPr id="25" name="Rounded Rectangle 13">
            <a:extLst>
              <a:ext uri="{FF2B5EF4-FFF2-40B4-BE49-F238E27FC236}">
                <a16:creationId xmlns:a16="http://schemas.microsoft.com/office/drawing/2014/main" id="{566C2115-BD03-3637-F2A2-09E25A3C8054}"/>
              </a:ext>
            </a:extLst>
          </p:cNvPr>
          <p:cNvSpPr/>
          <p:nvPr/>
        </p:nvSpPr>
        <p:spPr>
          <a:xfrm>
            <a:off x="5018174" y="3959953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Premium   ( Now YouTube Red) (2014)</a:t>
            </a:r>
          </a:p>
        </p:txBody>
      </p:sp>
      <p:pic>
        <p:nvPicPr>
          <p:cNvPr id="26" name="Picture 12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615C7AE1-679D-CBC2-08E6-EE07D9C99C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9420" y="4110788"/>
            <a:ext cx="890093" cy="501074"/>
          </a:xfrm>
          <a:prstGeom prst="rect">
            <a:avLst/>
          </a:prstGeom>
        </p:spPr>
      </p:pic>
      <p:sp>
        <p:nvSpPr>
          <p:cNvPr id="27" name="Rounded Rectangle 13">
            <a:extLst>
              <a:ext uri="{FF2B5EF4-FFF2-40B4-BE49-F238E27FC236}">
                <a16:creationId xmlns:a16="http://schemas.microsoft.com/office/drawing/2014/main" id="{375521E2-FC21-6174-AF85-749376CA06C6}"/>
              </a:ext>
            </a:extLst>
          </p:cNvPr>
          <p:cNvSpPr/>
          <p:nvPr/>
        </p:nvSpPr>
        <p:spPr>
          <a:xfrm>
            <a:off x="5018174" y="5131778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Gaming (2015)</a:t>
            </a:r>
          </a:p>
        </p:txBody>
      </p:sp>
      <p:sp>
        <p:nvSpPr>
          <p:cNvPr id="28" name="Rounded Rectangle 13">
            <a:extLst>
              <a:ext uri="{FF2B5EF4-FFF2-40B4-BE49-F238E27FC236}">
                <a16:creationId xmlns:a16="http://schemas.microsoft.com/office/drawing/2014/main" id="{6E73D64B-D2CA-AD18-5568-9BAB3CC52766}"/>
              </a:ext>
            </a:extLst>
          </p:cNvPr>
          <p:cNvSpPr/>
          <p:nvPr/>
        </p:nvSpPr>
        <p:spPr>
          <a:xfrm>
            <a:off x="5018174" y="6136104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TV </a:t>
            </a:r>
          </a:p>
          <a:p>
            <a:pPr algn="ctr"/>
            <a:r>
              <a:rPr lang="en-US" sz="1700">
                <a:solidFill>
                  <a:schemeClr val="tx1"/>
                </a:solidFill>
              </a:rPr>
              <a:t>(2016)</a:t>
            </a:r>
          </a:p>
        </p:txBody>
      </p:sp>
      <p:pic>
        <p:nvPicPr>
          <p:cNvPr id="29" name="Picture 28" descr="YoutubeTV, file youtube logo #25236">
            <a:extLst>
              <a:ext uri="{FF2B5EF4-FFF2-40B4-BE49-F238E27FC236}">
                <a16:creationId xmlns:a16="http://schemas.microsoft.com/office/drawing/2014/main" id="{2B6B6FCF-9CA4-48D9-5D46-C8ED5CF809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91" y="6382297"/>
            <a:ext cx="941750" cy="2295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13">
            <a:extLst>
              <a:ext uri="{FF2B5EF4-FFF2-40B4-BE49-F238E27FC236}">
                <a16:creationId xmlns:a16="http://schemas.microsoft.com/office/drawing/2014/main" id="{535B4C20-4998-D52E-2101-70AF6D83D01C}"/>
              </a:ext>
            </a:extLst>
          </p:cNvPr>
          <p:cNvSpPr/>
          <p:nvPr/>
        </p:nvSpPr>
        <p:spPr>
          <a:xfrm>
            <a:off x="8530390" y="2016786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Shorts (2018)</a:t>
            </a:r>
          </a:p>
        </p:txBody>
      </p: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CEC743B6-3064-703E-9C49-2963110C51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605" b="89831" l="9155" r="89789">
                        <a14:foregroundMark x1="17958" y1="63277" x2="17958" y2="63277"/>
                        <a14:foregroundMark x1="26056" y1="54802" x2="26056" y2="54802"/>
                        <a14:foregroundMark x1="25704" y1="36158" x2="25704" y2="36158"/>
                        <a14:foregroundMark x1="12676" y1="46328" x2="12676" y2="46328"/>
                        <a14:foregroundMark x1="20070" y1="51412" x2="20070" y2="51412"/>
                        <a14:foregroundMark x1="17958" y1="49718" x2="17958" y2="49718"/>
                        <a14:foregroundMark x1="22183" y1="40113" x2="22183" y2="40113"/>
                        <a14:foregroundMark x1="12676" y1="46328" x2="12676" y2="46328"/>
                        <a14:foregroundMark x1="9155" y1="46328" x2="9155" y2="46328"/>
                        <a14:foregroundMark x1="9155" y1="63842" x2="9155" y2="63842"/>
                        <a14:foregroundMark x1="37676" y1="42373" x2="37676" y2="42373"/>
                        <a14:foregroundMark x1="36972" y1="41808" x2="36972" y2="41808"/>
                        <a14:foregroundMark x1="39085" y1="50282" x2="39085" y2="50282"/>
                        <a14:foregroundMark x1="42958" y1="59887" x2="42958" y2="59887"/>
                        <a14:foregroundMark x1="37324" y1="62147" x2="37324" y2="62147"/>
                        <a14:foregroundMark x1="47887" y1="48588" x2="47887" y2="48588"/>
                        <a14:foregroundMark x1="57746" y1="54802" x2="57746" y2="54802"/>
                        <a14:foregroundMark x1="68662" y1="53672" x2="68662" y2="53672"/>
                        <a14:foregroundMark x1="78169" y1="54237" x2="78169" y2="54237"/>
                        <a14:foregroundMark x1="88028" y1="55932" x2="88028" y2="55932"/>
                        <a14:backgroundMark x1="43662" y1="78531" x2="43662" y2="78531"/>
                        <a14:backgroundMark x1="83803" y1="85311" x2="83803" y2="85311"/>
                        <a14:backgroundMark x1="88732" y1="22034" x2="88732" y2="22034"/>
                        <a14:backgroundMark x1="42254" y1="15819" x2="42254" y2="15819"/>
                        <a14:backgroundMark x1="15493" y1="14124" x2="15493" y2="14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051" y="2088011"/>
            <a:ext cx="1003073" cy="62424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Rounded Rectangle 13">
            <a:extLst>
              <a:ext uri="{FF2B5EF4-FFF2-40B4-BE49-F238E27FC236}">
                <a16:creationId xmlns:a16="http://schemas.microsoft.com/office/drawing/2014/main" id="{0FA41A78-EDC7-7D28-FBD5-F5C2C2864044}"/>
              </a:ext>
            </a:extLst>
          </p:cNvPr>
          <p:cNvSpPr/>
          <p:nvPr/>
        </p:nvSpPr>
        <p:spPr>
          <a:xfrm>
            <a:off x="8673048" y="2965700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VR Expansion (</a:t>
            </a:r>
            <a:r>
              <a:rPr lang="en-US" sz="1600">
                <a:solidFill>
                  <a:schemeClr val="tx1"/>
                </a:solidFill>
              </a:rPr>
              <a:t>2022-24)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6F8ED-1645-DCA8-D3DA-F1DC5FA2B4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463" b="88060" l="4688" r="89583">
                        <a14:foregroundMark x1="8333" y1="40299" x2="8333" y2="40299"/>
                        <a14:foregroundMark x1="4688" y1="47761" x2="4688" y2="47761"/>
                        <a14:foregroundMark x1="32292" y1="49254" x2="32292" y2="49254"/>
                        <a14:foregroundMark x1="29167" y1="34328" x2="29167" y2="34328"/>
                        <a14:foregroundMark x1="38021" y1="44776" x2="38021" y2="44776"/>
                        <a14:foregroundMark x1="47396" y1="62687" x2="47396" y2="62687"/>
                        <a14:foregroundMark x1="43229" y1="52239" x2="43229" y2="52239"/>
                        <a14:foregroundMark x1="51042" y1="43284" x2="51042" y2="43284"/>
                        <a14:foregroundMark x1="78646" y1="38806" x2="78646" y2="38806"/>
                        <a14:foregroundMark x1="82813" y1="46269" x2="82813" y2="46269"/>
                        <a14:foregroundMark x1="89583" y1="53731" x2="89583" y2="53731"/>
                        <a14:foregroundMark x1="73958" y1="52239" x2="73958" y2="52239"/>
                        <a14:foregroundMark x1="66667" y1="53731" x2="66667" y2="53731"/>
                        <a14:foregroundMark x1="59896" y1="55224" x2="59896" y2="55224"/>
                        <a14:foregroundMark x1="58854" y1="53731" x2="58854" y2="53731"/>
                        <a14:foregroundMark x1="55208" y1="55224" x2="55208" y2="55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5051" y="3028055"/>
            <a:ext cx="1135339" cy="5105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5CBE1C-1925-6B51-AAA4-66204C0D72D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559" b="91912" l="9804" r="89542">
                        <a14:foregroundMark x1="42484" y1="83824" x2="42484" y2="83824"/>
                        <a14:foregroundMark x1="54248" y1="91912" x2="54248" y2="91912"/>
                      </a14:backgroundRemoval>
                    </a14:imgEffect>
                  </a14:imgLayer>
                </a14:imgProps>
              </a:ext>
            </a:extLst>
          </a:blip>
          <a:srcRect l="19230" t="17698" r="5510"/>
          <a:stretch/>
        </p:blipFill>
        <p:spPr>
          <a:xfrm>
            <a:off x="4055441" y="5043866"/>
            <a:ext cx="877506" cy="852982"/>
          </a:xfrm>
          <a:prstGeom prst="rect">
            <a:avLst/>
          </a:prstGeom>
        </p:spPr>
      </p:pic>
      <p:sp>
        <p:nvSpPr>
          <p:cNvPr id="35" name="Rounded Rectangle 13">
            <a:extLst>
              <a:ext uri="{FF2B5EF4-FFF2-40B4-BE49-F238E27FC236}">
                <a16:creationId xmlns:a16="http://schemas.microsoft.com/office/drawing/2014/main" id="{662B62D1-93E6-DA23-F3E1-DF5E77E6021D}"/>
              </a:ext>
            </a:extLst>
          </p:cNvPr>
          <p:cNvSpPr/>
          <p:nvPr/>
        </p:nvSpPr>
        <p:spPr>
          <a:xfrm>
            <a:off x="8700843" y="3889967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TV 4K  (2022)</a:t>
            </a:r>
          </a:p>
        </p:txBody>
      </p:sp>
      <p:pic>
        <p:nvPicPr>
          <p:cNvPr id="38" name="Picture 37" descr="YoutubeTV, file youtube logo #25236">
            <a:extLst>
              <a:ext uri="{FF2B5EF4-FFF2-40B4-BE49-F238E27FC236}">
                <a16:creationId xmlns:a16="http://schemas.microsoft.com/office/drawing/2014/main" id="{0A496DCF-D984-E737-48A4-62C8DEAD6E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40" y="3938853"/>
            <a:ext cx="941750" cy="22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5A29DD-D294-1D08-A5F7-D6790826CA5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8750" b="90625" l="20430" r="91398">
                        <a14:foregroundMark x1="52688" y1="62500" x2="52688" y2="62500"/>
                        <a14:foregroundMark x1="21505" y1="40625" x2="21505" y2="40625"/>
                        <a14:foregroundMark x1="49462" y1="18750" x2="49462" y2="18750"/>
                      </a14:backgroundRemoval>
                    </a14:imgEffect>
                  </a14:imgLayer>
                </a14:imgProps>
              </a:ext>
            </a:extLst>
          </a:blip>
          <a:srcRect l="16272" t="12555" b="30027"/>
          <a:stretch/>
        </p:blipFill>
        <p:spPr>
          <a:xfrm>
            <a:off x="7844124" y="4134515"/>
            <a:ext cx="593398" cy="560078"/>
          </a:xfrm>
          <a:prstGeom prst="rect">
            <a:avLst/>
          </a:prstGeom>
        </p:spPr>
      </p:pic>
      <p:sp>
        <p:nvSpPr>
          <p:cNvPr id="41" name="Rounded Rectangle 13">
            <a:extLst>
              <a:ext uri="{FF2B5EF4-FFF2-40B4-BE49-F238E27FC236}">
                <a16:creationId xmlns:a16="http://schemas.microsoft.com/office/drawing/2014/main" id="{EAD7C02F-1F3B-3FF8-A34D-F21F70FC8A0F}"/>
              </a:ext>
            </a:extLst>
          </p:cNvPr>
          <p:cNvSpPr/>
          <p:nvPr/>
        </p:nvSpPr>
        <p:spPr>
          <a:xfrm>
            <a:off x="8827480" y="4904706"/>
            <a:ext cx="2326105" cy="7218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</a:rPr>
              <a:t>YouTube Kids Supervision Mode (2022)</a:t>
            </a:r>
          </a:p>
        </p:txBody>
      </p:sp>
    </p:spTree>
    <p:extLst>
      <p:ext uri="{BB962C8B-B14F-4D97-AF65-F5344CB8AC3E}">
        <p14:creationId xmlns:p14="http://schemas.microsoft.com/office/powerpoint/2010/main" val="92806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1BBCB-1544-4817-757E-7790B6BF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1991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Roadmap Milestone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1D1C4A-6EF6-639C-2859-AF0F3B5CF67A}"/>
              </a:ext>
            </a:extLst>
          </p:cNvPr>
          <p:cNvCxnSpPr>
            <a:cxnSpLocks/>
          </p:cNvCxnSpPr>
          <p:nvPr/>
        </p:nvCxnSpPr>
        <p:spPr>
          <a:xfrm>
            <a:off x="306422" y="1875365"/>
            <a:ext cx="0" cy="1841170"/>
          </a:xfrm>
          <a:prstGeom prst="line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A9E860-4108-4B33-600F-7439C25DCAD8}"/>
              </a:ext>
            </a:extLst>
          </p:cNvPr>
          <p:cNvSpPr txBox="1"/>
          <p:nvPr/>
        </p:nvSpPr>
        <p:spPr>
          <a:xfrm>
            <a:off x="5578238" y="1845116"/>
            <a:ext cx="2481638" cy="136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2014:Taylor Swift's 'Blank Space' becomes the fastest-ever video to hit one billion views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2015: Adele's 'Hello' becomes the first video to hit one billion views in just 87 days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811A22-F622-FC17-B52A-E2B7B5C5F17A}"/>
              </a:ext>
            </a:extLst>
          </p:cNvPr>
          <p:cNvCxnSpPr>
            <a:cxnSpLocks/>
          </p:cNvCxnSpPr>
          <p:nvPr/>
        </p:nvCxnSpPr>
        <p:spPr>
          <a:xfrm>
            <a:off x="3226268" y="1828940"/>
            <a:ext cx="1" cy="1804452"/>
          </a:xfrm>
          <a:prstGeom prst="line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806462-9597-4ED2-C57D-D65A876B8886}"/>
              </a:ext>
            </a:extLst>
          </p:cNvPr>
          <p:cNvSpPr txBox="1"/>
          <p:nvPr/>
        </p:nvSpPr>
        <p:spPr>
          <a:xfrm>
            <a:off x="323577" y="2310201"/>
            <a:ext cx="2868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2009:111</a:t>
            </a:r>
            <a:r>
              <a:rPr lang="en-US" sz="1200" baseline="30000">
                <a:solidFill>
                  <a:schemeClr val="bg1"/>
                </a:solidFill>
              </a:rPr>
              <a:t>th</a:t>
            </a:r>
            <a:r>
              <a:rPr lang="en-US" sz="1200">
                <a:solidFill>
                  <a:schemeClr val="bg1"/>
                </a:solidFill>
              </a:rPr>
              <a:t> U.S. Congress launches official Congressional YouTube channels.</a:t>
            </a:r>
          </a:p>
          <a:p>
            <a:r>
              <a:rPr lang="en-US" sz="1200">
                <a:solidFill>
                  <a:schemeClr val="bg1"/>
                </a:solidFill>
              </a:rPr>
              <a:t>YouTube reaches 1 billion video views per day.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A1813-9B1C-F4FB-BEE3-37F79CE0E9A5}"/>
              </a:ext>
            </a:extLst>
          </p:cNvPr>
          <p:cNvCxnSpPr>
            <a:cxnSpLocks/>
          </p:cNvCxnSpPr>
          <p:nvPr/>
        </p:nvCxnSpPr>
        <p:spPr>
          <a:xfrm flipH="1">
            <a:off x="5570824" y="1828939"/>
            <a:ext cx="7414" cy="1884573"/>
          </a:xfrm>
          <a:prstGeom prst="line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CEF531-B156-7483-F77E-D31567B0F048}"/>
              </a:ext>
            </a:extLst>
          </p:cNvPr>
          <p:cNvCxnSpPr>
            <a:cxnSpLocks/>
          </p:cNvCxnSpPr>
          <p:nvPr/>
        </p:nvCxnSpPr>
        <p:spPr>
          <a:xfrm>
            <a:off x="10189291" y="1811314"/>
            <a:ext cx="0" cy="1964119"/>
          </a:xfrm>
          <a:prstGeom prst="line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Online Media 26" descr="ronaldinho nike ad">
            <a:hlinkClick r:id="" action="ppaction://media"/>
            <a:extLst>
              <a:ext uri="{FF2B5EF4-FFF2-40B4-BE49-F238E27FC236}">
                <a16:creationId xmlns:a16="http://schemas.microsoft.com/office/drawing/2014/main" id="{54DEECAB-FC50-B2FC-7609-01CA80A837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58311" y="4002367"/>
            <a:ext cx="1609461" cy="1207096"/>
          </a:xfrm>
          <a:prstGeom prst="rect">
            <a:avLst/>
          </a:prstGeom>
        </p:spPr>
      </p:pic>
      <p:pic>
        <p:nvPicPr>
          <p:cNvPr id="1026" name="Picture 2" descr="nancy pelosi">
            <a:extLst>
              <a:ext uri="{FF2B5EF4-FFF2-40B4-BE49-F238E27FC236}">
                <a16:creationId xmlns:a16="http://schemas.microsoft.com/office/drawing/2014/main" id="{9A670640-9CB8-4943-C9BA-C2A6BD5B8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10" y="5415759"/>
            <a:ext cx="1609461" cy="120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The first YouTube logo">
            <a:extLst>
              <a:ext uri="{FF2B5EF4-FFF2-40B4-BE49-F238E27FC236}">
                <a16:creationId xmlns:a16="http://schemas.microsoft.com/office/drawing/2014/main" id="{6530E321-159A-3962-DDB5-2BB05E3B29B2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1563042" y="-399377"/>
            <a:ext cx="51054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AutoShape 4" descr="The first YouTube logo">
            <a:extLst>
              <a:ext uri="{FF2B5EF4-FFF2-40B4-BE49-F238E27FC236}">
                <a16:creationId xmlns:a16="http://schemas.microsoft.com/office/drawing/2014/main" id="{AD701DBC-C602-8711-811B-76C016A463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A82379-8A70-5982-A8AA-FB4118053D99}"/>
              </a:ext>
            </a:extLst>
          </p:cNvPr>
          <p:cNvGrpSpPr/>
          <p:nvPr/>
        </p:nvGrpSpPr>
        <p:grpSpPr>
          <a:xfrm>
            <a:off x="143302" y="1053111"/>
            <a:ext cx="2178762" cy="942692"/>
            <a:chOff x="143302" y="1053111"/>
            <a:chExt cx="1128609" cy="942692"/>
          </a:xfrm>
        </p:grpSpPr>
        <p:pic>
          <p:nvPicPr>
            <p:cNvPr id="12" name="Picture 11" descr="A red and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67938257-8386-4969-1FAA-83F5E3DC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75" b="89931" l="7332" r="93136">
                          <a14:foregroundMark x1="11076" y1="59722" x2="11076" y2="59722"/>
                          <a14:foregroundMark x1="12168" y1="50347" x2="12168" y2="50347"/>
                          <a14:foregroundMark x1="14665" y1="36458" x2="14665" y2="36458"/>
                          <a14:foregroundMark x1="7644" y1="34722" x2="7644" y2="34722"/>
                          <a14:foregroundMark x1="9672" y1="61458" x2="9672" y2="61458"/>
                          <a14:foregroundMark x1="20749" y1="47222" x2="20749" y2="47222"/>
                          <a14:foregroundMark x1="31045" y1="48264" x2="31045" y2="48264"/>
                          <a14:foregroundMark x1="52106" y1="88194" x2="52106" y2="88194"/>
                          <a14:foregroundMark x1="91888" y1="41667" x2="91888" y2="41667"/>
                          <a14:foregroundMark x1="11700" y1="69097" x2="11700" y2="69097"/>
                          <a14:foregroundMark x1="18565" y1="68403" x2="18565" y2="68403"/>
                          <a14:foregroundMark x1="19033" y1="58333" x2="19033" y2="58333"/>
                          <a14:foregroundMark x1="24181" y1="61111" x2="24181" y2="61111"/>
                          <a14:foregroundMark x1="30889" y1="60069" x2="30889" y2="60069"/>
                          <a14:foregroundMark x1="36817" y1="65625" x2="36817" y2="65625"/>
                          <a14:foregroundMark x1="93136" y1="55556" x2="93136" y2="55556"/>
                          <a14:foregroundMark x1="85647" y1="51042" x2="85647" y2="51042"/>
                          <a14:foregroundMark x1="74727" y1="57292" x2="74727" y2="57292"/>
                          <a14:foregroundMark x1="78003" y1="71875" x2="78003" y2="71875"/>
                          <a14:foregroundMark x1="74883" y1="74653" x2="74883" y2="74653"/>
                          <a14:foregroundMark x1="71607" y1="72222" x2="71607" y2="7222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302" y="1053111"/>
              <a:ext cx="918422" cy="41264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E6AA5-C066-96FE-F880-31ECD8828DED}"/>
                </a:ext>
              </a:extLst>
            </p:cNvPr>
            <p:cNvSpPr txBox="1"/>
            <p:nvPr/>
          </p:nvSpPr>
          <p:spPr>
            <a:xfrm>
              <a:off x="353489" y="1464888"/>
              <a:ext cx="918422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</a:rPr>
                <a:t>2005-2011</a:t>
              </a:r>
            </a:p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C824132-7564-E3E3-5063-3AE53A25E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0" b="89812" l="10000" r="93662">
                        <a14:foregroundMark x1="93662" y1="50134" x2="93662" y2="50134"/>
                        <a14:foregroundMark x1="86901" y1="56032" x2="86901" y2="56032"/>
                        <a14:foregroundMark x1="86620" y1="52011" x2="86620" y2="52011"/>
                        <a14:foregroundMark x1="86338" y1="52279" x2="86338" y2="52279"/>
                        <a14:foregroundMark x1="75634" y1="58445" x2="75634" y2="58445"/>
                        <a14:foregroundMark x1="32394" y1="59517" x2="32394" y2="59517"/>
                        <a14:foregroundMark x1="33239" y1="70777" x2="33239" y2="70777"/>
                        <a14:foregroundMark x1="38873" y1="74531" x2="38873" y2="74531"/>
                        <a14:foregroundMark x1="38873" y1="57373" x2="38873" y2="57373"/>
                        <a14:foregroundMark x1="35775" y1="75067" x2="35775" y2="75067"/>
                        <a14:foregroundMark x1="33521" y1="75603" x2="33521" y2="75603"/>
                        <a14:foregroundMark x1="32676" y1="51475" x2="32676" y2="51475"/>
                        <a14:foregroundMark x1="39155" y1="49866" x2="39155" y2="49866"/>
                        <a14:foregroundMark x1="15493" y1="51743" x2="15493" y2="51743"/>
                        <a14:foregroundMark x1="12254" y1="52815" x2="12254" y2="52815"/>
                        <a14:foregroundMark x1="10704" y1="42895" x2="10704" y2="42895"/>
                        <a14:foregroundMark x1="13803" y1="65684" x2="13803" y2="65684"/>
                        <a14:foregroundMark x1="14085" y1="72922" x2="14085" y2="72922"/>
                        <a14:foregroundMark x1="14225" y1="61126" x2="14225" y2="61126"/>
                        <a14:foregroundMark x1="16056" y1="46381" x2="16056" y2="46381"/>
                        <a14:foregroundMark x1="17183" y1="39410" x2="17183" y2="39410"/>
                        <a14:foregroundMark x1="21972" y1="58713" x2="21972" y2="58713"/>
                        <a14:foregroundMark x1="21408" y1="69437" x2="21408" y2="69437"/>
                        <a14:foregroundMark x1="23662" y1="76408" x2="23662" y2="76408"/>
                        <a14:foregroundMark x1="27042" y1="73458" x2="27042" y2="73458"/>
                        <a14:foregroundMark x1="27746" y1="60054" x2="27746" y2="60054"/>
                        <a14:foregroundMark x1="26761" y1="50402" x2="26761" y2="50402"/>
                        <a14:foregroundMark x1="23944" y1="49330" x2="23944" y2="49330"/>
                        <a14:foregroundMark x1="21127" y1="50938" x2="21127" y2="50938"/>
                        <a14:foregroundMark x1="20423" y1="57105" x2="20423" y2="57105"/>
                        <a14:foregroundMark x1="13803" y1="57373" x2="13803" y2="57373"/>
                        <a14:foregroundMark x1="32535" y1="65684" x2="32535" y2="65684"/>
                        <a14:foregroundMark x1="37887" y1="67024" x2="37887" y2="670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5400" y="954272"/>
            <a:ext cx="1161737" cy="6103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50B3D3-D64D-0A82-9392-1520C8DBB0B2}"/>
              </a:ext>
            </a:extLst>
          </p:cNvPr>
          <p:cNvSpPr txBox="1"/>
          <p:nvPr/>
        </p:nvSpPr>
        <p:spPr>
          <a:xfrm>
            <a:off x="2947614" y="1465066"/>
            <a:ext cx="91842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bg1"/>
                </a:solidFill>
              </a:rPr>
              <a:t>2011-2013</a:t>
            </a:r>
          </a:p>
          <a:p>
            <a:endParaRPr lang="en-US" sz="1050" b="1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4BE1C9C-FD27-4D77-FC8F-F28A478FF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37" b="89646" l="9815" r="96302">
                        <a14:foregroundMark x1="92034" y1="82834" x2="92034" y2="82834"/>
                        <a14:foregroundMark x1="96302" y1="55041" x2="96302" y2="55041"/>
                        <a14:foregroundMark x1="87909" y1="50954" x2="87909" y2="50954"/>
                        <a14:foregroundMark x1="74964" y1="53678" x2="74964" y2="53678"/>
                        <a14:foregroundMark x1="11095" y1="46594" x2="11095" y2="46594"/>
                        <a14:foregroundMark x1="13656" y1="54223" x2="13656" y2="54223"/>
                        <a14:foregroundMark x1="15647" y1="43869" x2="15647" y2="43869"/>
                        <a14:foregroundMark x1="17639" y1="33787" x2="17639" y2="33787"/>
                        <a14:foregroundMark x1="13798" y1="71662" x2="13798" y2="71662"/>
                        <a14:foregroundMark x1="13656" y1="61580" x2="13656" y2="61580"/>
                        <a14:foregroundMark x1="9673" y1="34877" x2="9673" y2="34877"/>
                        <a14:foregroundMark x1="10953" y1="40327" x2="10953" y2="40327"/>
                        <a14:foregroundMark x1="20768" y1="50681" x2="20768" y2="50681"/>
                        <a14:foregroundMark x1="24324" y1="43869" x2="24324" y2="43869"/>
                        <a14:foregroundMark x1="32575" y1="48501" x2="32575" y2="48501"/>
                        <a14:foregroundMark x1="39403" y1="57493" x2="39403" y2="57493"/>
                        <a14:foregroundMark x1="26743" y1="66485" x2="26743" y2="66485"/>
                        <a14:foregroundMark x1="27454" y1="54496" x2="27454" y2="54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9987" y="976371"/>
            <a:ext cx="1169089" cy="6103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36EAF8-214C-30E5-0DAF-AD1E44D45A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67" b="89941" l="7716" r="91528">
                        <a14:foregroundMark x1="91679" y1="50296" x2="91679" y2="50296"/>
                        <a14:foregroundMark x1="84569" y1="48521" x2="84569" y2="48521"/>
                        <a14:foregroundMark x1="73525" y1="53550" x2="73525" y2="53550"/>
                        <a14:foregroundMark x1="13162" y1="39645" x2="13162" y2="39645"/>
                        <a14:foregroundMark x1="7716" y1="37278" x2="7716" y2="37278"/>
                        <a14:foregroundMark x1="10893" y1="70118" x2="10893" y2="70118"/>
                        <a14:foregroundMark x1="18306" y1="48521" x2="18306" y2="48521"/>
                        <a14:foregroundMark x1="22693" y1="41420" x2="22693" y2="41420"/>
                        <a14:foregroundMark x1="31014" y1="53846" x2="31014" y2="5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0800" y="1004161"/>
            <a:ext cx="1169090" cy="59781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1B5481E-1768-9195-729F-B9E91440C850}"/>
              </a:ext>
            </a:extLst>
          </p:cNvPr>
          <p:cNvSpPr txBox="1"/>
          <p:nvPr/>
        </p:nvSpPr>
        <p:spPr>
          <a:xfrm>
            <a:off x="8042628" y="1482691"/>
            <a:ext cx="91842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bg1"/>
                </a:solidFill>
              </a:rPr>
              <a:t>2015-2017</a:t>
            </a:r>
          </a:p>
          <a:p>
            <a:endParaRPr lang="en-US" sz="1050" b="1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69FF6CE-F1FE-1186-5198-9C37BF402D77}"/>
              </a:ext>
            </a:extLst>
          </p:cNvPr>
          <p:cNvCxnSpPr>
            <a:cxnSpLocks/>
          </p:cNvCxnSpPr>
          <p:nvPr/>
        </p:nvCxnSpPr>
        <p:spPr>
          <a:xfrm flipH="1">
            <a:off x="8066951" y="1817197"/>
            <a:ext cx="7414" cy="1884573"/>
          </a:xfrm>
          <a:prstGeom prst="line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7E5028F9-B7B5-7818-FC96-943FF79BD0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36" b="89744" l="5472" r="91382">
                        <a14:foregroundMark x1="6840" y1="52244" x2="6840" y2="52244"/>
                        <a14:foregroundMark x1="18605" y1="51282" x2="18605" y2="51282"/>
                        <a14:foregroundMark x1="17373" y1="54487" x2="17373" y2="54487"/>
                        <a14:foregroundMark x1="20793" y1="51282" x2="20793" y2="51282"/>
                        <a14:foregroundMark x1="37620" y1="42628" x2="37620" y2="42628"/>
                        <a14:foregroundMark x1="41724" y1="44231" x2="41724" y2="44231"/>
                        <a14:foregroundMark x1="40356" y1="59615" x2="40356" y2="59615"/>
                        <a14:foregroundMark x1="39398" y1="54808" x2="39398" y2="54808"/>
                        <a14:foregroundMark x1="40629" y1="53526" x2="40629" y2="53526"/>
                        <a14:foregroundMark x1="43092" y1="35577" x2="43092" y2="35577"/>
                        <a14:foregroundMark x1="37346" y1="34936" x2="37346" y2="34936"/>
                        <a14:foregroundMark x1="45828" y1="53526" x2="45828" y2="53526"/>
                        <a14:foregroundMark x1="45417" y1="64103" x2="45417" y2="64103"/>
                        <a14:foregroundMark x1="50068" y1="66667" x2="50068" y2="66667"/>
                        <a14:foregroundMark x1="50342" y1="56731" x2="50342" y2="56731"/>
                        <a14:foregroundMark x1="49795" y1="48718" x2="49795" y2="48718"/>
                        <a14:foregroundMark x1="54583" y1="47436" x2="54583" y2="47436"/>
                        <a14:foregroundMark x1="54720" y1="61218" x2="54720" y2="61218"/>
                        <a14:foregroundMark x1="59234" y1="66346" x2="59234" y2="66346"/>
                        <a14:foregroundMark x1="58960" y1="57692" x2="58960" y2="57692"/>
                        <a14:foregroundMark x1="59097" y1="50000" x2="59097" y2="50000"/>
                        <a14:foregroundMark x1="55130" y1="67949" x2="55130" y2="67949"/>
                        <a14:foregroundMark x1="64159" y1="47756" x2="64159" y2="47756"/>
                        <a14:foregroundMark x1="63885" y1="36538" x2="63885" y2="36538"/>
                        <a14:foregroundMark x1="63885" y1="64423" x2="63885" y2="64423"/>
                        <a14:foregroundMark x1="63338" y1="44551" x2="63338" y2="44551"/>
                        <a14:foregroundMark x1="68399" y1="54487" x2="68399" y2="54487"/>
                        <a14:foregroundMark x1="68947" y1="67949" x2="68947" y2="67949"/>
                        <a14:foregroundMark x1="73461" y1="63782" x2="73461" y2="63782"/>
                        <a14:foregroundMark x1="72914" y1="54487" x2="72914" y2="54487"/>
                        <a14:foregroundMark x1="72914" y1="47436" x2="72914" y2="47436"/>
                        <a14:foregroundMark x1="77702" y1="48397" x2="77702" y2="48397"/>
                        <a14:foregroundMark x1="77291" y1="62179" x2="77291" y2="62179"/>
                        <a14:foregroundMark x1="82216" y1="67628" x2="82216" y2="67628"/>
                        <a14:foregroundMark x1="82627" y1="57051" x2="82627" y2="57051"/>
                        <a14:foregroundMark x1="82353" y1="49359" x2="82353" y2="49359"/>
                        <a14:foregroundMark x1="77839" y1="38141" x2="77839" y2="38141"/>
                        <a14:foregroundMark x1="86320" y1="59615" x2="86320" y2="59615"/>
                        <a14:foregroundMark x1="88782" y1="69231" x2="88782" y2="69231"/>
                        <a14:foregroundMark x1="90971" y1="66346" x2="90971" y2="66346"/>
                        <a14:foregroundMark x1="91382" y1="53526" x2="91382" y2="53526"/>
                        <a14:foregroundMark x1="77155" y1="43590" x2="77155" y2="43590"/>
                        <a14:foregroundMark x1="77839" y1="33333" x2="77839" y2="33333"/>
                        <a14:foregroundMark x1="77702" y1="56090" x2="77702" y2="56090"/>
                        <a14:foregroundMark x1="68126" y1="59936" x2="68126" y2="59936"/>
                        <a14:foregroundMark x1="68263" y1="47436" x2="68263" y2="47436"/>
                        <a14:foregroundMark x1="63475" y1="52885" x2="63475" y2="52885"/>
                        <a14:foregroundMark x1="64843" y1="33974" x2="64843" y2="33974"/>
                        <a14:foregroundMark x1="60328" y1="34295" x2="60328" y2="34295"/>
                        <a14:foregroundMark x1="63748" y1="58654" x2="63748" y2="58654"/>
                        <a14:foregroundMark x1="59097" y1="61538" x2="59097" y2="61538"/>
                        <a14:foregroundMark x1="59371" y1="45192" x2="59371" y2="45192"/>
                        <a14:foregroundMark x1="58550" y1="45192" x2="58550" y2="45192"/>
                        <a14:foregroundMark x1="57456" y1="66987" x2="57456" y2="66987"/>
                        <a14:foregroundMark x1="71409" y1="66987" x2="71409" y2="66987"/>
                        <a14:foregroundMark x1="31464" y1="32051" x2="31464" y2="32051"/>
                        <a14:foregroundMark x1="6840" y1="30769" x2="6840" y2="30769"/>
                        <a14:foregroundMark x1="6840" y1="70192" x2="6840" y2="70192"/>
                        <a14:foregroundMark x1="5472" y1="60577" x2="5472" y2="605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87715" y="919873"/>
            <a:ext cx="1366085" cy="62712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BE0A3C3-CE3A-3AE2-00D8-B224645464A4}"/>
              </a:ext>
            </a:extLst>
          </p:cNvPr>
          <p:cNvSpPr txBox="1"/>
          <p:nvPr/>
        </p:nvSpPr>
        <p:spPr>
          <a:xfrm>
            <a:off x="10189291" y="1350626"/>
            <a:ext cx="119640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bg1"/>
                </a:solidFill>
              </a:rPr>
              <a:t>2017- Today</a:t>
            </a:r>
          </a:p>
          <a:p>
            <a:endParaRPr lang="en-US" sz="1050" b="1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F7CE7B-C9A2-AF64-6E84-F8A8284CC2EF}"/>
              </a:ext>
            </a:extLst>
          </p:cNvPr>
          <p:cNvSpPr txBox="1"/>
          <p:nvPr/>
        </p:nvSpPr>
        <p:spPr>
          <a:xfrm>
            <a:off x="3269866" y="1858512"/>
            <a:ext cx="2453244" cy="167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2011:YouTube reaches three billion video views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2012: </a:t>
            </a:r>
            <a:r>
              <a:rPr lang="en-US" sz="1200" err="1">
                <a:solidFill>
                  <a:schemeClr val="bg1"/>
                </a:solidFill>
              </a:rPr>
              <a:t>Psy's</a:t>
            </a:r>
            <a:r>
              <a:rPr lang="en-US" sz="1200">
                <a:solidFill>
                  <a:schemeClr val="bg1"/>
                </a:solidFill>
              </a:rPr>
              <a:t> 'Gangnam Style' becomes the first-ever YouTube video to hit one billion views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2013: YouTube reaches 1 billion unique monthly visitors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0FBDC4-F33C-95AC-0947-B8B3F09AE034}"/>
              </a:ext>
            </a:extLst>
          </p:cNvPr>
          <p:cNvSpPr txBox="1"/>
          <p:nvPr/>
        </p:nvSpPr>
        <p:spPr>
          <a:xfrm>
            <a:off x="335544" y="3240153"/>
            <a:ext cx="2703646" cy="47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2010:YouTube reaches two billion video views per day and launches Live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9C5554-8E9A-DA11-BCA4-DE449BDF1903}"/>
              </a:ext>
            </a:extLst>
          </p:cNvPr>
          <p:cNvSpPr txBox="1"/>
          <p:nvPr/>
        </p:nvSpPr>
        <p:spPr>
          <a:xfrm>
            <a:off x="326104" y="1919536"/>
            <a:ext cx="2703646" cy="47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2005:In October YouTube gets its million-hit video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AD9C65-ADA6-2D9D-E30C-0936923C72F4}"/>
              </a:ext>
            </a:extLst>
          </p:cNvPr>
          <p:cNvSpPr txBox="1"/>
          <p:nvPr/>
        </p:nvSpPr>
        <p:spPr>
          <a:xfrm>
            <a:off x="5341503" y="1476987"/>
            <a:ext cx="11481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2013-2015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AA246-5150-42C7-3CCC-0FA777BA4CA6}"/>
              </a:ext>
            </a:extLst>
          </p:cNvPr>
          <p:cNvSpPr txBox="1"/>
          <p:nvPr/>
        </p:nvSpPr>
        <p:spPr>
          <a:xfrm>
            <a:off x="8007217" y="1828870"/>
            <a:ext cx="2212851" cy="186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 2016: Justin Bieber's 'Sorry' becomes the fastest-ever video to hit two billion views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2017: Wiz Khalifa and Charlie </a:t>
            </a:r>
            <a:r>
              <a:rPr lang="en-US" sz="1200" err="1">
                <a:solidFill>
                  <a:schemeClr val="bg1"/>
                </a:solidFill>
              </a:rPr>
              <a:t>Puth's</a:t>
            </a:r>
            <a:r>
              <a:rPr lang="en-US" sz="1200">
                <a:solidFill>
                  <a:schemeClr val="bg1"/>
                </a:solidFill>
              </a:rPr>
              <a:t> 'See You Again' becomes the most-viewed video on YouTube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436862-56F2-B740-6A71-C8F9FD82C7B4}"/>
              </a:ext>
            </a:extLst>
          </p:cNvPr>
          <p:cNvSpPr txBox="1"/>
          <p:nvPr/>
        </p:nvSpPr>
        <p:spPr>
          <a:xfrm>
            <a:off x="10184371" y="1811314"/>
            <a:ext cx="2000215" cy="307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2018: Starts ad pod testing on YouTube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2019: YouTube unveils Video Reach platform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2018: Starts ad pod testing on YouTube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2022: YouTube is ranked as the second most popular social network worldwide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>
              <a:solidFill>
                <a:schemeClr val="bg1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77368D6-E759-E23D-DE57-EC29921E85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66566" y="4028104"/>
            <a:ext cx="2000215" cy="12070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6948569-034E-B557-C06C-11D647DB527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462"/>
          <a:stretch/>
        </p:blipFill>
        <p:spPr>
          <a:xfrm>
            <a:off x="5827188" y="4069902"/>
            <a:ext cx="1972700" cy="116529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5709CEC-646E-1E0B-8017-1351DAD0CB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4234" y="4069902"/>
            <a:ext cx="1783481" cy="11652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AD9B645-A07F-B320-5C29-6034B1FD6B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79747" y="4150028"/>
            <a:ext cx="1609461" cy="11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8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4EFED1-0B9F-322B-70F5-6F25A6F5C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DISRUPTIVE INNOVATION</a:t>
            </a:r>
          </a:p>
        </p:txBody>
      </p:sp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05A64A-C805-BDB1-55A6-B23EEE793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47" b="7523"/>
          <a:stretch/>
        </p:blipFill>
        <p:spPr>
          <a:xfrm>
            <a:off x="161004" y="1307019"/>
            <a:ext cx="5354894" cy="5098204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pic>
        <p:nvPicPr>
          <p:cNvPr id="23" name="Picture 24" descr="A picture containing shape&#10;&#10;Description automatically generated">
            <a:extLst>
              <a:ext uri="{FF2B5EF4-FFF2-40B4-BE49-F238E27FC236}">
                <a16:creationId xmlns:a16="http://schemas.microsoft.com/office/drawing/2014/main" id="{01E44AC7-8967-504F-EE20-A7C2FA95D1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4" r="1084" b="6102"/>
          <a:stretch/>
        </p:blipFill>
        <p:spPr>
          <a:xfrm>
            <a:off x="5719916" y="1307019"/>
            <a:ext cx="6384930" cy="5056756"/>
          </a:xfrm>
          <a:prstGeom prst="rect">
            <a:avLst/>
          </a:prstGeom>
        </p:spPr>
      </p:pic>
      <p:pic>
        <p:nvPicPr>
          <p:cNvPr id="25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D9D3C3B-9EEB-F040-CA6B-74BE07CCF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5987" y="6094617"/>
            <a:ext cx="1678859" cy="5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0E05C50-2A2F-67AF-3F54-29B9E8C70143}"/>
              </a:ext>
            </a:extLst>
          </p:cNvPr>
          <p:cNvGrpSpPr/>
          <p:nvPr/>
        </p:nvGrpSpPr>
        <p:grpSpPr>
          <a:xfrm>
            <a:off x="2020373" y="1181012"/>
            <a:ext cx="3047890" cy="668608"/>
            <a:chOff x="2020373" y="1181012"/>
            <a:chExt cx="3047890" cy="6686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13B111-1042-DAAF-60CF-4B1063568C9C}"/>
                </a:ext>
              </a:extLst>
            </p:cNvPr>
            <p:cNvSpPr/>
            <p:nvPr/>
          </p:nvSpPr>
          <p:spPr>
            <a:xfrm>
              <a:off x="2029156" y="1181012"/>
              <a:ext cx="3017520" cy="6400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3A138A-7C04-76E7-329E-FE47C53F0DED}"/>
                </a:ext>
              </a:extLst>
            </p:cNvPr>
            <p:cNvCxnSpPr/>
            <p:nvPr/>
          </p:nvCxnSpPr>
          <p:spPr>
            <a:xfrm>
              <a:off x="2029156" y="1807963"/>
              <a:ext cx="301752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C07BEF-E76A-A516-FEDE-6C1C15E682B7}"/>
                </a:ext>
              </a:extLst>
            </p:cNvPr>
            <p:cNvCxnSpPr>
              <a:cxnSpLocks/>
            </p:cNvCxnSpPr>
            <p:nvPr/>
          </p:nvCxnSpPr>
          <p:spPr>
            <a:xfrm>
              <a:off x="2020373" y="1814909"/>
              <a:ext cx="1967165" cy="0"/>
            </a:xfrm>
            <a:prstGeom prst="line">
              <a:avLst/>
            </a:prstGeom>
            <a:ln w="28575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B64A22-A057-BCE8-F194-E075C608F56D}"/>
                </a:ext>
              </a:extLst>
            </p:cNvPr>
            <p:cNvSpPr txBox="1"/>
            <p:nvPr/>
          </p:nvSpPr>
          <p:spPr>
            <a:xfrm>
              <a:off x="2068744" y="1332038"/>
              <a:ext cx="1054609" cy="517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YouTube Sans" pitchFamily="2" charset="77"/>
                </a:rPr>
                <a:t>2006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939CC0-97F3-1950-E74A-A595699EBE67}"/>
                </a:ext>
              </a:extLst>
            </p:cNvPr>
            <p:cNvSpPr txBox="1"/>
            <p:nvPr/>
          </p:nvSpPr>
          <p:spPr>
            <a:xfrm>
              <a:off x="4210009" y="1325226"/>
              <a:ext cx="858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YouTube Sans" pitchFamily="2" charset="77"/>
                </a:rPr>
                <a:t>2011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F2477B-CE1B-FB49-86AB-A279BA33D00F}"/>
              </a:ext>
            </a:extLst>
          </p:cNvPr>
          <p:cNvGrpSpPr/>
          <p:nvPr/>
        </p:nvGrpSpPr>
        <p:grpSpPr>
          <a:xfrm>
            <a:off x="5445354" y="1181013"/>
            <a:ext cx="3276859" cy="640789"/>
            <a:chOff x="5445354" y="1194814"/>
            <a:chExt cx="3276859" cy="64078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5FF6E96-444B-B49A-BE89-7E17A7BDCC4E}"/>
                </a:ext>
              </a:extLst>
            </p:cNvPr>
            <p:cNvGrpSpPr/>
            <p:nvPr/>
          </p:nvGrpSpPr>
          <p:grpSpPr>
            <a:xfrm>
              <a:off x="5445354" y="1194814"/>
              <a:ext cx="3019880" cy="640789"/>
              <a:chOff x="5445354" y="1194814"/>
              <a:chExt cx="3019880" cy="64078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881D6BC-EFB5-63A4-1D82-225581054656}"/>
                  </a:ext>
                </a:extLst>
              </p:cNvPr>
              <p:cNvSpPr/>
              <p:nvPr/>
            </p:nvSpPr>
            <p:spPr>
              <a:xfrm>
                <a:off x="5447714" y="1194814"/>
                <a:ext cx="3017520" cy="64008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3FC857D-30AA-B660-1E18-F6305016796E}"/>
                  </a:ext>
                </a:extLst>
              </p:cNvPr>
              <p:cNvCxnSpPr/>
              <p:nvPr/>
            </p:nvCxnSpPr>
            <p:spPr>
              <a:xfrm>
                <a:off x="5445354" y="1831674"/>
                <a:ext cx="301752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52FD076-6760-0616-C3FB-82A793614D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54" y="1835603"/>
                <a:ext cx="256032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409744-35EB-D5A6-3071-9FDE25F27130}"/>
                </a:ext>
              </a:extLst>
            </p:cNvPr>
            <p:cNvSpPr txBox="1"/>
            <p:nvPr/>
          </p:nvSpPr>
          <p:spPr>
            <a:xfrm>
              <a:off x="5469300" y="1347276"/>
              <a:ext cx="1054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YouTube Sans" pitchFamily="2" charset="77"/>
                </a:rPr>
                <a:t>2012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9C17F0-5A49-FEC2-FD20-6128CC5C0713}"/>
                </a:ext>
              </a:extLst>
            </p:cNvPr>
            <p:cNvSpPr txBox="1"/>
            <p:nvPr/>
          </p:nvSpPr>
          <p:spPr>
            <a:xfrm>
              <a:off x="7667604" y="1359428"/>
              <a:ext cx="1054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YouTube Sans" pitchFamily="2" charset="77"/>
                </a:rPr>
                <a:t>2018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7D42E12-415C-EFED-8B33-1ED31B09A8AE}"/>
              </a:ext>
            </a:extLst>
          </p:cNvPr>
          <p:cNvCxnSpPr>
            <a:cxnSpLocks/>
          </p:cNvCxnSpPr>
          <p:nvPr/>
        </p:nvCxnSpPr>
        <p:spPr>
          <a:xfrm>
            <a:off x="5457546" y="1814909"/>
            <a:ext cx="256032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6FD5DF-CB94-CB02-7D69-5E8481E27305}"/>
              </a:ext>
            </a:extLst>
          </p:cNvPr>
          <p:cNvGrpSpPr/>
          <p:nvPr/>
        </p:nvGrpSpPr>
        <p:grpSpPr>
          <a:xfrm>
            <a:off x="8794633" y="1181012"/>
            <a:ext cx="3113152" cy="640080"/>
            <a:chOff x="8794633" y="1181012"/>
            <a:chExt cx="3113152" cy="6400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FC8032-160D-1BC5-3DA3-B2E74C43FA94}"/>
                </a:ext>
              </a:extLst>
            </p:cNvPr>
            <p:cNvSpPr/>
            <p:nvPr/>
          </p:nvSpPr>
          <p:spPr>
            <a:xfrm>
              <a:off x="8806454" y="1181012"/>
              <a:ext cx="3017520" cy="6400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2561C3-D6F1-6356-5A00-A96A104A1EE0}"/>
                </a:ext>
              </a:extLst>
            </p:cNvPr>
            <p:cNvSpPr txBox="1"/>
            <p:nvPr/>
          </p:nvSpPr>
          <p:spPr>
            <a:xfrm>
              <a:off x="8839240" y="1357818"/>
              <a:ext cx="1054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YouTube Sans" pitchFamily="2" charset="77"/>
                </a:rPr>
                <a:t>2018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D85E6D-F941-D7CA-BD54-F175D1447F3C}"/>
                </a:ext>
              </a:extLst>
            </p:cNvPr>
            <p:cNvSpPr txBox="1"/>
            <p:nvPr/>
          </p:nvSpPr>
          <p:spPr>
            <a:xfrm>
              <a:off x="10980504" y="1357818"/>
              <a:ext cx="9272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YouTube Sans" pitchFamily="2" charset="77"/>
                </a:rPr>
                <a:t>2024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8BAA688-FAD2-C05A-B3D7-ACB5178DBC9B}"/>
                </a:ext>
              </a:extLst>
            </p:cNvPr>
            <p:cNvCxnSpPr/>
            <p:nvPr/>
          </p:nvCxnSpPr>
          <p:spPr>
            <a:xfrm>
              <a:off x="8794633" y="1816327"/>
              <a:ext cx="301752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015310-FA84-F694-1EFF-BB02FD3E038D}"/>
                </a:ext>
              </a:extLst>
            </p:cNvPr>
            <p:cNvCxnSpPr>
              <a:cxnSpLocks/>
            </p:cNvCxnSpPr>
            <p:nvPr/>
          </p:nvCxnSpPr>
          <p:spPr>
            <a:xfrm>
              <a:off x="8806825" y="1814909"/>
              <a:ext cx="2011680" cy="0"/>
            </a:xfrm>
            <a:prstGeom prst="line">
              <a:avLst/>
            </a:prstGeom>
            <a:ln w="28575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B03AC0A-5B26-5EE5-E270-5D1BE8A26557}"/>
              </a:ext>
            </a:extLst>
          </p:cNvPr>
          <p:cNvGrpSpPr/>
          <p:nvPr/>
        </p:nvGrpSpPr>
        <p:grpSpPr>
          <a:xfrm>
            <a:off x="155818" y="2031954"/>
            <a:ext cx="11700954" cy="3864284"/>
            <a:chOff x="167623" y="2080057"/>
            <a:chExt cx="11700954" cy="3864284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7101C67-5687-03E6-AF59-BED35B6997E4}"/>
                </a:ext>
              </a:extLst>
            </p:cNvPr>
            <p:cNvSpPr/>
            <p:nvPr/>
          </p:nvSpPr>
          <p:spPr>
            <a:xfrm>
              <a:off x="167623" y="2080057"/>
              <a:ext cx="1503598" cy="1190333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YouTube Sans Medium" pitchFamily="2" charset="77"/>
                </a:rPr>
                <a:t>Features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1819CA5-05E4-3D85-33A0-7594481CDD15}"/>
                </a:ext>
              </a:extLst>
            </p:cNvPr>
            <p:cNvSpPr/>
            <p:nvPr/>
          </p:nvSpPr>
          <p:spPr>
            <a:xfrm>
              <a:off x="167623" y="3528221"/>
              <a:ext cx="1503598" cy="1190333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YouTube Sans Medium" pitchFamily="2" charset="77"/>
                </a:rPr>
                <a:t>Milestones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9359E067-0269-457B-7F2D-84379B39910D}"/>
                </a:ext>
              </a:extLst>
            </p:cNvPr>
            <p:cNvSpPr/>
            <p:nvPr/>
          </p:nvSpPr>
          <p:spPr>
            <a:xfrm>
              <a:off x="167623" y="4938501"/>
              <a:ext cx="1503598" cy="1005840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YouTube Sans Medium" pitchFamily="2" charset="77"/>
                </a:rPr>
                <a:t>Impacts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1C990D64-5D9A-1E1E-9F8F-801EABC67DBC}"/>
                </a:ext>
              </a:extLst>
            </p:cNvPr>
            <p:cNvSpPr/>
            <p:nvPr/>
          </p:nvSpPr>
          <p:spPr>
            <a:xfrm>
              <a:off x="2032178" y="2080057"/>
              <a:ext cx="3029325" cy="1190333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45720" numCol="2" spcCol="137160" rtlCol="0" anchor="t" anchorCtr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Video Uploading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Video Discovery and Interaction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Partner Program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Monetization</a:t>
              </a:r>
              <a:endParaRPr lang="en-US" sz="1200">
                <a:solidFill>
                  <a:schemeClr val="bg1"/>
                </a:solidFill>
                <a:latin typeface="YOUTUBE-SANS-LIGHT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Added “Related Videos”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YouTube Live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YouTube Algorithm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>
                <a:solidFill>
                  <a:schemeClr val="bg1"/>
                </a:solidFill>
                <a:latin typeface="YOUTUBE-SANS-LIGHT" pitchFamily="2" charset="77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5D8AB84-5F13-2D21-4F17-FCB5985DD746}"/>
                </a:ext>
              </a:extLst>
            </p:cNvPr>
            <p:cNvSpPr/>
            <p:nvPr/>
          </p:nvSpPr>
          <p:spPr>
            <a:xfrm>
              <a:off x="2032179" y="3528221"/>
              <a:ext cx="3029325" cy="1190333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45720" numCol="2" spcCol="137160" rtlCol="0" anchor="t" anchorCtr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Signs contracts for original content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Next news network acquisition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20DA55A-F29E-7CA1-85EC-070BCB53FD95}"/>
                </a:ext>
              </a:extLst>
            </p:cNvPr>
            <p:cNvSpPr/>
            <p:nvPr/>
          </p:nvSpPr>
          <p:spPr>
            <a:xfrm>
              <a:off x="2032178" y="4938501"/>
              <a:ext cx="3029325" cy="1005840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45720" numCol="2" spcCol="137160" rtlCol="0" anchor="t" anchorCtr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48 </a:t>
              </a:r>
              <a:r>
                <a:rPr lang="en-US" sz="1200" err="1">
                  <a:solidFill>
                    <a:schemeClr val="bg1"/>
                  </a:solidFill>
                  <a:latin typeface="YOUTUBE-SANS-LIGHT"/>
                </a:rPr>
                <a:t>hrs</a:t>
              </a: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 of videos uploaded/</a:t>
              </a:r>
              <a:br>
                <a:rPr lang="en-US" sz="1200">
                  <a:solidFill>
                    <a:schemeClr val="bg1"/>
                  </a:solidFill>
                  <a:latin typeface="YOUTUBE-SANS-LIGHT"/>
                </a:rPr>
              </a:b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minute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>
                <a:solidFill>
                  <a:schemeClr val="bg1"/>
                </a:solidFill>
                <a:latin typeface="YOUTUBE-SANS-LIGH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5.2 </a:t>
              </a:r>
              <a:r>
                <a:rPr lang="en-US" sz="1200" err="1">
                  <a:solidFill>
                    <a:schemeClr val="bg1"/>
                  </a:solidFill>
                  <a:latin typeface="YOUTUBE-SANS-LIGHT"/>
                </a:rPr>
                <a:t>hrs</a:t>
              </a: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 per viewer/month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>
                <a:solidFill>
                  <a:schemeClr val="bg1"/>
                </a:solidFill>
                <a:latin typeface="YOUTUBE-SANS-LIGHT" pitchFamily="2" charset="77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278FFD3-D876-2CAF-71D4-19E247A6A57B}"/>
                </a:ext>
              </a:extLst>
            </p:cNvPr>
            <p:cNvSpPr/>
            <p:nvPr/>
          </p:nvSpPr>
          <p:spPr>
            <a:xfrm>
              <a:off x="5445354" y="2080057"/>
              <a:ext cx="3029325" cy="1190333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45720" numCol="2" spcCol="137160"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Creator Studio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Kids App</a:t>
              </a:r>
              <a:endParaRPr lang="en-US" sz="1200">
                <a:solidFill>
                  <a:schemeClr val="bg1"/>
                </a:solidFill>
                <a:latin typeface="YOUTUBE-SANS-LIGHT" pitchFamily="2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Super Chat	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Premium Launch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Story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VR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YouTube TV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YouTube Music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>
                <a:solidFill>
                  <a:schemeClr val="bg1"/>
                </a:solidFill>
                <a:latin typeface="YOUTUBE-SANS-LIGHT"/>
              </a:endParaRPr>
            </a:p>
            <a:p>
              <a:endParaRPr lang="en-US" sz="1200">
                <a:solidFill>
                  <a:schemeClr val="bg1"/>
                </a:solidFill>
                <a:latin typeface="YOUTUBE-SANS-LIGHT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09C62710-4F5F-1629-068E-FA661BFBF00A}"/>
                </a:ext>
              </a:extLst>
            </p:cNvPr>
            <p:cNvSpPr/>
            <p:nvPr/>
          </p:nvSpPr>
          <p:spPr>
            <a:xfrm>
              <a:off x="5445354" y="3528221"/>
              <a:ext cx="3029325" cy="1190333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45720" numCol="2" spcCol="137160" rtlCol="0" anchor="t" anchorCtr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err="1">
                  <a:solidFill>
                    <a:schemeClr val="bg1"/>
                  </a:solidFill>
                  <a:latin typeface="YOUTUBE-SANS-LIGHT"/>
                </a:rPr>
                <a:t>Vidmaker</a:t>
              </a: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, Subarctic Band Page Acquisition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4k Video Support </a:t>
              </a:r>
              <a:endParaRPr lang="en-US" sz="1200">
                <a:solidFill>
                  <a:schemeClr val="bg1"/>
                </a:solidFill>
                <a:latin typeface="YOUTUBE-SANS-LIGHT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Spaces Launched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1B Monthly Users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F0BFD28-4AA8-7CDF-AE20-9A5F17DA6444}"/>
                </a:ext>
              </a:extLst>
            </p:cNvPr>
            <p:cNvSpPr/>
            <p:nvPr/>
          </p:nvSpPr>
          <p:spPr>
            <a:xfrm>
              <a:off x="5445354" y="4938501"/>
              <a:ext cx="3029325" cy="1005840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45720" numCol="2" spcCol="137160" rtlCol="0" anchor="t" anchorCtr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YouTube Creator Award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YOUTUBE-SANS-LIGHT"/>
                </a:rPr>
                <a:t>YouTube Creator Academy</a:t>
              </a:r>
              <a:endParaRPr lang="en-US" sz="1200">
                <a:solidFill>
                  <a:schemeClr val="bg1"/>
                </a:solidFill>
                <a:latin typeface="YOUTUBE-SANS-LIGH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Algorithm Revised  for Stricter Policies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YouTube Crossed $15B Revenue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13E228E9-22D0-68E9-B8C2-2EFB3DC89E9D}"/>
                </a:ext>
              </a:extLst>
            </p:cNvPr>
            <p:cNvSpPr/>
            <p:nvPr/>
          </p:nvSpPr>
          <p:spPr>
            <a:xfrm>
              <a:off x="8839252" y="2080057"/>
              <a:ext cx="3029325" cy="1190333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45720" numCol="2" spcCol="137160" rtlCol="0" anchor="t" anchorCtr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effectLst/>
                  <a:latin typeface="YOUTUBE-SANS-LIGHT"/>
                </a:rPr>
                <a:t>Shorts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effectLst/>
                  <a:latin typeface="YOUTUBE-SANS-LIGHT"/>
                </a:rPr>
                <a:t>Sound </a:t>
              </a: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Video </a:t>
              </a:r>
              <a:r>
                <a:rPr lang="en-US" sz="1200">
                  <a:solidFill>
                    <a:schemeClr val="bg1"/>
                  </a:solidFill>
                  <a:effectLst/>
                  <a:latin typeface="YOUTUBE-SANS-LIGHT"/>
                </a:rPr>
                <a:t> </a:t>
              </a: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&amp; Creative Effects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effectLst/>
                  <a:latin typeface="YOUTUBE-SANS-LIGHT"/>
                </a:rPr>
                <a:t>360-Degree Video Support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effectLst/>
                  <a:latin typeface="YOUTUBE-SANS-LIGHT"/>
                </a:rPr>
                <a:t>VR Rooms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Parental Control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Native 4K HDR </a:t>
              </a:r>
              <a:endParaRPr lang="en-US" sz="1200">
                <a:solidFill>
                  <a:schemeClr val="bg1"/>
                </a:solidFill>
                <a:latin typeface="YOUTUBE-SANS-LIGHT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Hyper Smart Device Integration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BB09C8DB-0DC5-EAA8-5975-3F86AA5BB2B3}"/>
                </a:ext>
              </a:extLst>
            </p:cNvPr>
            <p:cNvSpPr/>
            <p:nvPr/>
          </p:nvSpPr>
          <p:spPr>
            <a:xfrm>
              <a:off x="8839252" y="3528221"/>
              <a:ext cx="3029325" cy="1190333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45720" numCol="2" spcCol="137160"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Additional 50B daily views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err="1">
                  <a:solidFill>
                    <a:schemeClr val="bg1"/>
                  </a:solidFill>
                  <a:latin typeface="YOUTUBE-SANS-LIGHT"/>
                </a:rPr>
                <a:t>SimSim</a:t>
              </a: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 Acquisition for E-commerce in India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230.6 M Active monthly users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5.5 M paid subscribers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BBCE4DD-C28A-FC08-B17A-FF5EE277E1CC}"/>
                </a:ext>
              </a:extLst>
            </p:cNvPr>
            <p:cNvSpPr/>
            <p:nvPr/>
          </p:nvSpPr>
          <p:spPr>
            <a:xfrm>
              <a:off x="8839252" y="4938501"/>
              <a:ext cx="3029325" cy="1005840"/>
            </a:xfrm>
            <a:prstGeom prst="roundRect">
              <a:avLst>
                <a:gd name="adj" fmla="val 2135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45720" numCol="2" spcCol="137160" rtlCol="0" anchor="t" anchorCtr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$8B revenue </a:t>
              </a:r>
              <a:endParaRPr lang="en-US" sz="1200">
                <a:solidFill>
                  <a:schemeClr val="bg1"/>
                </a:solidFill>
                <a:latin typeface="YOUTUBE-SANS-LIGHT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Increased Parental supervision </a:t>
              </a:r>
              <a:endParaRPr lang="en-US" sz="1200">
                <a:solidFill>
                  <a:schemeClr val="bg1"/>
                </a:solidFill>
                <a:latin typeface="YOUTUBE-SANS-LIGHT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Realtime user interactions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34% market share in </a:t>
              </a:r>
              <a:r>
                <a:rPr lang="en-US" sz="1200" err="1">
                  <a:solidFill>
                    <a:schemeClr val="bg1"/>
                  </a:solidFill>
                  <a:latin typeface="YOUTUBE-SANS-LIGHT"/>
                </a:rPr>
                <a:t>vMVPDS</a:t>
              </a:r>
              <a:r>
                <a:rPr lang="en-US" sz="1200">
                  <a:solidFill>
                    <a:schemeClr val="bg1"/>
                  </a:solidFill>
                  <a:latin typeface="YOUTUBE-SANS-LIGHT"/>
                </a:rPr>
                <a:t> market</a:t>
              </a:r>
            </a:p>
          </p:txBody>
        </p:sp>
      </p:grpSp>
      <p:sp>
        <p:nvSpPr>
          <p:cNvPr id="32" name="Rounded Rectangle 39">
            <a:extLst>
              <a:ext uri="{FF2B5EF4-FFF2-40B4-BE49-F238E27FC236}">
                <a16:creationId xmlns:a16="http://schemas.microsoft.com/office/drawing/2014/main" id="{A7101C67-5687-03E6-AF59-BED35B6997E4}"/>
              </a:ext>
            </a:extLst>
          </p:cNvPr>
          <p:cNvSpPr/>
          <p:nvPr/>
        </p:nvSpPr>
        <p:spPr>
          <a:xfrm>
            <a:off x="155818" y="2031954"/>
            <a:ext cx="1503598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YouTube Sans Medium" pitchFamily="2" charset="77"/>
              </a:rPr>
              <a:t>Features</a:t>
            </a:r>
          </a:p>
        </p:txBody>
      </p:sp>
      <p:sp>
        <p:nvSpPr>
          <p:cNvPr id="36" name="Rounded Rectangle 40">
            <a:extLst>
              <a:ext uri="{FF2B5EF4-FFF2-40B4-BE49-F238E27FC236}">
                <a16:creationId xmlns:a16="http://schemas.microsoft.com/office/drawing/2014/main" id="{61819CA5-05E4-3D85-33A0-7594481CDD15}"/>
              </a:ext>
            </a:extLst>
          </p:cNvPr>
          <p:cNvSpPr/>
          <p:nvPr/>
        </p:nvSpPr>
        <p:spPr>
          <a:xfrm>
            <a:off x="155818" y="3480118"/>
            <a:ext cx="1503598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YouTube Sans Medium" pitchFamily="2" charset="77"/>
              </a:rPr>
              <a:t>Milestones</a:t>
            </a:r>
          </a:p>
        </p:txBody>
      </p:sp>
      <p:sp>
        <p:nvSpPr>
          <p:cNvPr id="54" name="Rounded Rectangle 41">
            <a:extLst>
              <a:ext uri="{FF2B5EF4-FFF2-40B4-BE49-F238E27FC236}">
                <a16:creationId xmlns:a16="http://schemas.microsoft.com/office/drawing/2014/main" id="{9359E067-0269-457B-7F2D-84379B39910D}"/>
              </a:ext>
            </a:extLst>
          </p:cNvPr>
          <p:cNvSpPr/>
          <p:nvPr/>
        </p:nvSpPr>
        <p:spPr>
          <a:xfrm>
            <a:off x="155818" y="4890398"/>
            <a:ext cx="1503598" cy="1005840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YouTube Sans Medium" pitchFamily="2" charset="77"/>
              </a:rPr>
              <a:t>Impacts</a:t>
            </a:r>
          </a:p>
        </p:txBody>
      </p:sp>
      <p:sp>
        <p:nvSpPr>
          <p:cNvPr id="55" name="Rounded Rectangle 42">
            <a:extLst>
              <a:ext uri="{FF2B5EF4-FFF2-40B4-BE49-F238E27FC236}">
                <a16:creationId xmlns:a16="http://schemas.microsoft.com/office/drawing/2014/main" id="{1C990D64-5D9A-1E1E-9F8F-801EABC67DBC}"/>
              </a:ext>
            </a:extLst>
          </p:cNvPr>
          <p:cNvSpPr/>
          <p:nvPr/>
        </p:nvSpPr>
        <p:spPr>
          <a:xfrm>
            <a:off x="2020373" y="2031954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45720" numCol="2" spcCol="13716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Video Uploading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Video Discovery and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Partner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Monetization</a:t>
            </a:r>
            <a:endParaRPr lang="en-US" sz="1200">
              <a:solidFill>
                <a:schemeClr val="bg1"/>
              </a:solidFill>
              <a:latin typeface="YOUTUBE-SANS-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Added “Related Videos”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YouTube 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YouTube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latin typeface="YOUTUBE-SANS-LIGHT" pitchFamily="2" charset="77"/>
            </a:endParaRPr>
          </a:p>
        </p:txBody>
      </p:sp>
      <p:sp>
        <p:nvSpPr>
          <p:cNvPr id="56" name="Rounded Rectangle 43">
            <a:extLst>
              <a:ext uri="{FF2B5EF4-FFF2-40B4-BE49-F238E27FC236}">
                <a16:creationId xmlns:a16="http://schemas.microsoft.com/office/drawing/2014/main" id="{35D8AB84-5F13-2D21-4F17-FCB5985DD746}"/>
              </a:ext>
            </a:extLst>
          </p:cNvPr>
          <p:cNvSpPr/>
          <p:nvPr/>
        </p:nvSpPr>
        <p:spPr>
          <a:xfrm>
            <a:off x="2020374" y="3480118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45720" numCol="2" spcCol="13716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Signs contracts for original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Next news network acquisition</a:t>
            </a:r>
          </a:p>
        </p:txBody>
      </p:sp>
      <p:sp>
        <p:nvSpPr>
          <p:cNvPr id="59" name="Rounded Rectangle 44">
            <a:extLst>
              <a:ext uri="{FF2B5EF4-FFF2-40B4-BE49-F238E27FC236}">
                <a16:creationId xmlns:a16="http://schemas.microsoft.com/office/drawing/2014/main" id="{320DA55A-F29E-7CA1-85EC-070BCB53FD95}"/>
              </a:ext>
            </a:extLst>
          </p:cNvPr>
          <p:cNvSpPr/>
          <p:nvPr/>
        </p:nvSpPr>
        <p:spPr>
          <a:xfrm>
            <a:off x="2020373" y="4890398"/>
            <a:ext cx="3029325" cy="1005840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45720" numCol="2" spcCol="13716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48 </a:t>
            </a:r>
            <a:r>
              <a:rPr lang="en-US" sz="1200" err="1">
                <a:solidFill>
                  <a:schemeClr val="bg1"/>
                </a:solidFill>
                <a:latin typeface="YOUTUBE-SANS-LIGHT"/>
              </a:rPr>
              <a:t>hrs</a:t>
            </a:r>
            <a:r>
              <a:rPr lang="en-US" sz="1200">
                <a:solidFill>
                  <a:schemeClr val="bg1"/>
                </a:solidFill>
                <a:latin typeface="YOUTUBE-SANS-LIGHT"/>
              </a:rPr>
              <a:t> of videos uploaded/</a:t>
            </a:r>
            <a:br>
              <a:rPr lang="en-US" sz="1200">
                <a:solidFill>
                  <a:schemeClr val="bg1"/>
                </a:solidFill>
                <a:latin typeface="YOUTUBE-SANS-LIGHT"/>
              </a:rPr>
            </a:br>
            <a:r>
              <a:rPr lang="en-US" sz="1200">
                <a:solidFill>
                  <a:schemeClr val="bg1"/>
                </a:solidFill>
                <a:latin typeface="YOUTUBE-SANS-LIGHT"/>
              </a:rPr>
              <a:t>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5.2 </a:t>
            </a:r>
            <a:r>
              <a:rPr lang="en-US" sz="1200" err="1">
                <a:solidFill>
                  <a:schemeClr val="bg1"/>
                </a:solidFill>
                <a:latin typeface="YOUTUBE-SANS-LIGHT"/>
              </a:rPr>
              <a:t>hrs</a:t>
            </a:r>
            <a:r>
              <a:rPr lang="en-US" sz="1200">
                <a:solidFill>
                  <a:schemeClr val="bg1"/>
                </a:solidFill>
                <a:latin typeface="YOUTUBE-SANS-LIGHT"/>
              </a:rPr>
              <a:t> per viewer/month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latin typeface="YOUTUBE-SANS-LIGHT" pitchFamily="2" charset="77"/>
            </a:endParaRPr>
          </a:p>
        </p:txBody>
      </p:sp>
      <p:sp>
        <p:nvSpPr>
          <p:cNvPr id="60" name="Rounded Rectangle 45">
            <a:extLst>
              <a:ext uri="{FF2B5EF4-FFF2-40B4-BE49-F238E27FC236}">
                <a16:creationId xmlns:a16="http://schemas.microsoft.com/office/drawing/2014/main" id="{3278FFD3-D876-2CAF-71D4-19E247A6A57B}"/>
              </a:ext>
            </a:extLst>
          </p:cNvPr>
          <p:cNvSpPr/>
          <p:nvPr/>
        </p:nvSpPr>
        <p:spPr>
          <a:xfrm>
            <a:off x="5433549" y="2031954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45720" numCol="2" spcCol="137160"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Creator Studio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Kids App</a:t>
            </a:r>
            <a:endParaRPr lang="en-US" sz="1200">
              <a:solidFill>
                <a:schemeClr val="bg1"/>
              </a:solidFill>
              <a:latin typeface="YOUTUBE-SANS-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Super Chat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Premium Launch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VR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YouTube TV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YouTube Music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latin typeface="YOUTUBE-SANS-LIGHT"/>
            </a:endParaRPr>
          </a:p>
          <a:p>
            <a:endParaRPr lang="en-US" sz="1200">
              <a:solidFill>
                <a:schemeClr val="bg1"/>
              </a:solidFill>
              <a:latin typeface="YOUTUBE-SANS-LIGHT"/>
            </a:endParaRPr>
          </a:p>
        </p:txBody>
      </p:sp>
      <p:sp>
        <p:nvSpPr>
          <p:cNvPr id="61" name="Rounded Rectangle 46">
            <a:extLst>
              <a:ext uri="{FF2B5EF4-FFF2-40B4-BE49-F238E27FC236}">
                <a16:creationId xmlns:a16="http://schemas.microsoft.com/office/drawing/2014/main" id="{09C62710-4F5F-1629-068E-FA661BFBF00A}"/>
              </a:ext>
            </a:extLst>
          </p:cNvPr>
          <p:cNvSpPr/>
          <p:nvPr/>
        </p:nvSpPr>
        <p:spPr>
          <a:xfrm>
            <a:off x="5433549" y="3480118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45720" numCol="2" spcCol="13716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bg1"/>
                </a:solidFill>
                <a:latin typeface="YOUTUBE-SANS-LIGHT"/>
              </a:rPr>
              <a:t>Vidmaker</a:t>
            </a:r>
            <a:r>
              <a:rPr lang="en-US" sz="1200">
                <a:solidFill>
                  <a:schemeClr val="bg1"/>
                </a:solidFill>
                <a:latin typeface="YOUTUBE-SANS-LIGHT"/>
              </a:rPr>
              <a:t>, subarctic band page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4k video support </a:t>
            </a:r>
            <a:endParaRPr lang="en-US" sz="1200">
              <a:solidFill>
                <a:schemeClr val="bg1"/>
              </a:solidFill>
              <a:latin typeface="YOUTUBE-SANS-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Spaces launched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1B monthly users</a:t>
            </a:r>
          </a:p>
        </p:txBody>
      </p:sp>
      <p:sp>
        <p:nvSpPr>
          <p:cNvPr id="62" name="Rounded Rectangle 47">
            <a:extLst>
              <a:ext uri="{FF2B5EF4-FFF2-40B4-BE49-F238E27FC236}">
                <a16:creationId xmlns:a16="http://schemas.microsoft.com/office/drawing/2014/main" id="{4F0BFD28-4AA8-7CDF-AE20-9A5F17DA6444}"/>
              </a:ext>
            </a:extLst>
          </p:cNvPr>
          <p:cNvSpPr/>
          <p:nvPr/>
        </p:nvSpPr>
        <p:spPr>
          <a:xfrm>
            <a:off x="5433549" y="4890398"/>
            <a:ext cx="3029325" cy="1005840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45720" numCol="2" spcCol="13716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Creator award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YOUTUBE-SANS-LIGHT"/>
              </a:rPr>
              <a:t>Creator academy</a:t>
            </a:r>
            <a:endParaRPr lang="en-US" sz="1200">
              <a:solidFill>
                <a:schemeClr val="bg1"/>
              </a:solidFill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Algorithm revised for stricter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Reaches $15B revenue</a:t>
            </a:r>
          </a:p>
        </p:txBody>
      </p:sp>
      <p:sp>
        <p:nvSpPr>
          <p:cNvPr id="63" name="Rounded Rectangle 48">
            <a:extLst>
              <a:ext uri="{FF2B5EF4-FFF2-40B4-BE49-F238E27FC236}">
                <a16:creationId xmlns:a16="http://schemas.microsoft.com/office/drawing/2014/main" id="{13E228E9-22D0-68E9-B8C2-2EFB3DC89E9D}"/>
              </a:ext>
            </a:extLst>
          </p:cNvPr>
          <p:cNvSpPr/>
          <p:nvPr/>
        </p:nvSpPr>
        <p:spPr>
          <a:xfrm>
            <a:off x="8827447" y="2031954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45720" numCol="2" spcCol="13716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ffectLst/>
                <a:latin typeface="YOUTUBE-SANS-LIGHT"/>
              </a:rPr>
              <a:t>Shorts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ffectLst/>
                <a:latin typeface="YOUTUBE-SANS-LIGHT"/>
              </a:rPr>
              <a:t>Sound </a:t>
            </a:r>
            <a:r>
              <a:rPr lang="en-US" sz="1200">
                <a:solidFill>
                  <a:schemeClr val="bg1"/>
                </a:solidFill>
                <a:latin typeface="YOUTUBE-SANS-LIGHT"/>
              </a:rPr>
              <a:t>Video </a:t>
            </a:r>
            <a:r>
              <a:rPr lang="en-US" sz="1200">
                <a:solidFill>
                  <a:schemeClr val="bg1"/>
                </a:solidFill>
                <a:effectLst/>
                <a:latin typeface="YOUTUBE-SANS-LIGHT"/>
              </a:rPr>
              <a:t> </a:t>
            </a:r>
            <a:r>
              <a:rPr lang="en-US" sz="1200">
                <a:solidFill>
                  <a:schemeClr val="bg1"/>
                </a:solidFill>
                <a:latin typeface="YOUTUBE-SANS-LIGHT"/>
              </a:rPr>
              <a:t>&amp; Creative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ffectLst/>
                <a:latin typeface="YOUTUBE-SANS-LIGHT"/>
              </a:rPr>
              <a:t>360-Degree Video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ffectLst/>
                <a:latin typeface="YOUTUBE-SANS-LIGHT"/>
              </a:rPr>
              <a:t>VR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Parental Control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Native 4K HDR </a:t>
            </a:r>
            <a:endParaRPr lang="en-US" sz="1200">
              <a:solidFill>
                <a:schemeClr val="bg1"/>
              </a:solidFill>
              <a:latin typeface="YOUTUBE-SANS-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Hyper Smart Device Integration</a:t>
            </a:r>
          </a:p>
        </p:txBody>
      </p:sp>
      <p:sp>
        <p:nvSpPr>
          <p:cNvPr id="64" name="Rounded Rectangle 49">
            <a:extLst>
              <a:ext uri="{FF2B5EF4-FFF2-40B4-BE49-F238E27FC236}">
                <a16:creationId xmlns:a16="http://schemas.microsoft.com/office/drawing/2014/main" id="{BB09C8DB-0DC5-EAA8-5975-3F86AA5BB2B3}"/>
              </a:ext>
            </a:extLst>
          </p:cNvPr>
          <p:cNvSpPr/>
          <p:nvPr/>
        </p:nvSpPr>
        <p:spPr>
          <a:xfrm>
            <a:off x="8827447" y="3480118"/>
            <a:ext cx="3029325" cy="119033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45720" numCol="2" spcCol="137160"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Additional 50 B daily views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bg1"/>
                </a:solidFill>
                <a:latin typeface="YOUTUBE-SANS-LIGHT"/>
              </a:rPr>
              <a:t>SimSim</a:t>
            </a:r>
            <a:r>
              <a:rPr lang="en-US" sz="1200">
                <a:solidFill>
                  <a:schemeClr val="bg1"/>
                </a:solidFill>
                <a:latin typeface="YOUTUBE-SANS-LIGHT"/>
              </a:rPr>
              <a:t> acquisition for E-commerce in India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230.6M active monthly users</a:t>
            </a:r>
            <a:endParaRPr lang="en-US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5.5 M paid subscribers</a:t>
            </a:r>
            <a:endParaRPr lang="en-US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Rounded Rectangle 50">
            <a:extLst>
              <a:ext uri="{FF2B5EF4-FFF2-40B4-BE49-F238E27FC236}">
                <a16:creationId xmlns:a16="http://schemas.microsoft.com/office/drawing/2014/main" id="{0BBCE4DD-C28A-FC08-B17A-FF5EE277E1CC}"/>
              </a:ext>
            </a:extLst>
          </p:cNvPr>
          <p:cNvSpPr/>
          <p:nvPr/>
        </p:nvSpPr>
        <p:spPr>
          <a:xfrm>
            <a:off x="8827447" y="4890398"/>
            <a:ext cx="3029325" cy="1005840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45720" numCol="2" spcCol="13716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$8B revenue </a:t>
            </a:r>
            <a:endParaRPr lang="en-US" sz="1200">
              <a:solidFill>
                <a:schemeClr val="bg1"/>
              </a:solidFill>
              <a:latin typeface="YOUTUBE-SANS-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Increased parental supervision </a:t>
            </a:r>
            <a:endParaRPr lang="en-US" sz="1200">
              <a:solidFill>
                <a:schemeClr val="bg1"/>
              </a:solidFill>
              <a:latin typeface="YOUTUBE-SANS-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Realtime user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YOUTUBE-SANS-LIGHT"/>
              </a:rPr>
              <a:t>34% market share in </a:t>
            </a:r>
            <a:r>
              <a:rPr lang="en-US" sz="1200" err="1">
                <a:solidFill>
                  <a:schemeClr val="bg1"/>
                </a:solidFill>
                <a:latin typeface="YOUTUBE-SANS-LIGHT"/>
              </a:rPr>
              <a:t>vMVPDS</a:t>
            </a:r>
            <a:r>
              <a:rPr lang="en-US" sz="1200">
                <a:solidFill>
                  <a:schemeClr val="bg1"/>
                </a:solidFill>
                <a:latin typeface="YOUTUBE-SANS-LIGHT"/>
              </a:rPr>
              <a:t> market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6FB538-02D2-BE6F-7378-1D5150D7BD26}"/>
              </a:ext>
            </a:extLst>
          </p:cNvPr>
          <p:cNvGrpSpPr/>
          <p:nvPr/>
        </p:nvGrpSpPr>
        <p:grpSpPr>
          <a:xfrm>
            <a:off x="0" y="1541"/>
            <a:ext cx="12192000" cy="890016"/>
            <a:chOff x="0" y="-11854"/>
            <a:chExt cx="12192000" cy="8900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44AFF4-4FF6-514A-FC5C-C27D65D69B27}"/>
                </a:ext>
              </a:extLst>
            </p:cNvPr>
            <p:cNvSpPr/>
            <p:nvPr/>
          </p:nvSpPr>
          <p:spPr>
            <a:xfrm>
              <a:off x="0" y="-11854"/>
              <a:ext cx="12192000" cy="8900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8F733E-583A-BF90-38A3-F7363D0770C3}"/>
                </a:ext>
              </a:extLst>
            </p:cNvPr>
            <p:cNvGrpSpPr/>
            <p:nvPr/>
          </p:nvGrpSpPr>
          <p:grpSpPr>
            <a:xfrm>
              <a:off x="359664" y="168189"/>
              <a:ext cx="2966212" cy="523220"/>
              <a:chOff x="359664" y="168189"/>
              <a:chExt cx="2966212" cy="52322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4219613-6E18-36F6-3B8A-29A511924A6B}"/>
                  </a:ext>
                </a:extLst>
              </p:cNvPr>
              <p:cNvGrpSpPr/>
              <p:nvPr/>
            </p:nvGrpSpPr>
            <p:grpSpPr>
              <a:xfrm>
                <a:off x="359664" y="313975"/>
                <a:ext cx="256032" cy="231648"/>
                <a:chOff x="280416" y="136235"/>
                <a:chExt cx="243840" cy="231648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D89DA93B-C70B-56DF-2695-7CDE21C44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136235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A22E78A9-FED3-E8FB-5FD1-DED908967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252059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C4F7875B-5C29-3C76-53FA-B7EF92E2E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367883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67085D-017D-40A4-5161-8C6A2BCAC329}"/>
                  </a:ext>
                </a:extLst>
              </p:cNvPr>
              <p:cNvSpPr txBox="1"/>
              <p:nvPr/>
            </p:nvSpPr>
            <p:spPr>
              <a:xfrm>
                <a:off x="1404085" y="168189"/>
                <a:ext cx="19217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11" name="Picture 8" descr="THE NEW YOUTUBE LOGO PNG 2023">
                <a:extLst>
                  <a:ext uri="{FF2B5EF4-FFF2-40B4-BE49-F238E27FC236}">
                    <a16:creationId xmlns:a16="http://schemas.microsoft.com/office/drawing/2014/main" id="{0F0BB206-C923-F57C-6634-E8835EAA72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865632" y="254421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7DED55-4C1C-4186-45C2-2BB901B11FFE}"/>
                </a:ext>
              </a:extLst>
            </p:cNvPr>
            <p:cNvSpPr/>
            <p:nvPr/>
          </p:nvSpPr>
          <p:spPr>
            <a:xfrm>
              <a:off x="3692628" y="211749"/>
              <a:ext cx="5207535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 sz="2000">
                  <a:solidFill>
                    <a:schemeClr val="bg1"/>
                  </a:solidFill>
                  <a:latin typeface="YouTube Sans Medium" pitchFamily="2" charset="77"/>
                </a:rPr>
                <a:t>PRODUCT ROADMAP</a:t>
              </a:r>
              <a:endParaRPr lang="en-US" sz="2000">
                <a:latin typeface="YouTube Sans Medium" pitchFamily="2" charset="77"/>
              </a:endParaRPr>
            </a:p>
          </p:txBody>
        </p:sp>
        <p:pic>
          <p:nvPicPr>
            <p:cNvPr id="18" name="Graphic 17" descr="Magnifying glass with solid fill">
              <a:extLst>
                <a:ext uri="{FF2B5EF4-FFF2-40B4-BE49-F238E27FC236}">
                  <a16:creationId xmlns:a16="http://schemas.microsoft.com/office/drawing/2014/main" id="{7295A397-6109-583D-F0C7-C114813D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8579" y="262128"/>
              <a:ext cx="365760" cy="365760"/>
            </a:xfrm>
            <a:prstGeom prst="rect">
              <a:avLst/>
            </a:prstGeom>
          </p:spPr>
        </p:pic>
        <p:pic>
          <p:nvPicPr>
            <p:cNvPr id="53" name="Graphic 52" descr="Ringer with solid fill">
              <a:extLst>
                <a:ext uri="{FF2B5EF4-FFF2-40B4-BE49-F238E27FC236}">
                  <a16:creationId xmlns:a16="http://schemas.microsoft.com/office/drawing/2014/main" id="{6E14FF12-90EC-1585-A007-160AFB136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21952" y="211749"/>
              <a:ext cx="468038" cy="46803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75943FC-8788-DD67-9C98-F26B1A2ADA1C}"/>
              </a:ext>
            </a:extLst>
          </p:cNvPr>
          <p:cNvGrpSpPr/>
          <p:nvPr/>
        </p:nvGrpSpPr>
        <p:grpSpPr>
          <a:xfrm>
            <a:off x="0" y="6117450"/>
            <a:ext cx="12201144" cy="891536"/>
            <a:chOff x="0" y="6061308"/>
            <a:chExt cx="12201144" cy="8915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30B1C8-9D51-A4B9-D27E-522B009EC8E3}"/>
                </a:ext>
              </a:extLst>
            </p:cNvPr>
            <p:cNvSpPr/>
            <p:nvPr/>
          </p:nvSpPr>
          <p:spPr>
            <a:xfrm>
              <a:off x="0" y="6135626"/>
              <a:ext cx="12201144" cy="722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941A81D1-53C0-0AA2-66F1-C4024227F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8789" b="15272"/>
            <a:stretch/>
          </p:blipFill>
          <p:spPr>
            <a:xfrm>
              <a:off x="4225124" y="6170647"/>
              <a:ext cx="3741751" cy="678942"/>
            </a:xfrm>
            <a:prstGeom prst="rect">
              <a:avLst/>
            </a:prstGeom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C8AB766-7A72-5256-2E6A-607AC366E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8789" y="6391656"/>
              <a:ext cx="1127770" cy="230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YouTube Music Logo and symbol, meaning, history, PNG, brand">
              <a:extLst>
                <a:ext uri="{FF2B5EF4-FFF2-40B4-BE49-F238E27FC236}">
                  <a16:creationId xmlns:a16="http://schemas.microsoft.com/office/drawing/2014/main" id="{DECDEF16-2931-0F42-4CAF-1AC548A32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1209" y="6061308"/>
              <a:ext cx="1584953" cy="891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Youtube Subscribe Button - Free vector graphic on Pixabay">
              <a:extLst>
                <a:ext uri="{FF2B5EF4-FFF2-40B4-BE49-F238E27FC236}">
                  <a16:creationId xmlns:a16="http://schemas.microsoft.com/office/drawing/2014/main" id="{CC1814DF-2F49-289E-6CFB-AD1CF68B3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" y="6100574"/>
              <a:ext cx="1315229" cy="79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YouTube TV Logo and symbol, meaning, history, PNG, brand">
              <a:extLst>
                <a:ext uri="{FF2B5EF4-FFF2-40B4-BE49-F238E27FC236}">
                  <a16:creationId xmlns:a16="http://schemas.microsoft.com/office/drawing/2014/main" id="{CD5ADA7F-0A79-A9FC-3B3E-0CBCF7A84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589" y="6157341"/>
              <a:ext cx="1207008" cy="678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977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DD57732-3FFD-1031-A4D2-970A10143796}"/>
              </a:ext>
            </a:extLst>
          </p:cNvPr>
          <p:cNvGrpSpPr/>
          <p:nvPr/>
        </p:nvGrpSpPr>
        <p:grpSpPr>
          <a:xfrm>
            <a:off x="0" y="-7991"/>
            <a:ext cx="12192000" cy="890016"/>
            <a:chOff x="0" y="-11854"/>
            <a:chExt cx="12192000" cy="8900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AEBC86-8865-D905-3254-95455E0E5763}"/>
                </a:ext>
              </a:extLst>
            </p:cNvPr>
            <p:cNvSpPr/>
            <p:nvPr/>
          </p:nvSpPr>
          <p:spPr>
            <a:xfrm>
              <a:off x="0" y="-11854"/>
              <a:ext cx="12192000" cy="8900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58F7B8-07E0-0BCE-AF35-1F59DD79C823}"/>
                </a:ext>
              </a:extLst>
            </p:cNvPr>
            <p:cNvGrpSpPr/>
            <p:nvPr/>
          </p:nvGrpSpPr>
          <p:grpSpPr>
            <a:xfrm>
              <a:off x="359664" y="198966"/>
              <a:ext cx="2548133" cy="461665"/>
              <a:chOff x="359664" y="198966"/>
              <a:chExt cx="2548133" cy="46166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4455479-C550-A310-42CF-57144A48B5FA}"/>
                  </a:ext>
                </a:extLst>
              </p:cNvPr>
              <p:cNvGrpSpPr/>
              <p:nvPr/>
            </p:nvGrpSpPr>
            <p:grpSpPr>
              <a:xfrm>
                <a:off x="359664" y="313975"/>
                <a:ext cx="256032" cy="231648"/>
                <a:chOff x="280416" y="136235"/>
                <a:chExt cx="243840" cy="231648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A534F03-ED1A-B5AC-1420-BEC8FE5B8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136235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D78B0BF-9609-437C-E755-BD2791128B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252059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531FDA1-C760-FA1E-9DE5-66B615BC7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367883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9388F8-A7B9-B034-0690-EFF06448D917}"/>
                  </a:ext>
                </a:extLst>
              </p:cNvPr>
              <p:cNvSpPr txBox="1"/>
              <p:nvPr/>
            </p:nvSpPr>
            <p:spPr>
              <a:xfrm>
                <a:off x="1324333" y="198966"/>
                <a:ext cx="15834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34" name="Picture 8" descr="THE NEW YOUTUBE LOGO PNG 2023">
                <a:extLst>
                  <a:ext uri="{FF2B5EF4-FFF2-40B4-BE49-F238E27FC236}">
                    <a16:creationId xmlns:a16="http://schemas.microsoft.com/office/drawing/2014/main" id="{2023682C-5B9A-B9AE-ECEE-96CF06C976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920496" y="281644"/>
                <a:ext cx="443661" cy="301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692E84-79E6-4CEF-7AAF-721A7F1C9976}"/>
                </a:ext>
              </a:extLst>
            </p:cNvPr>
            <p:cNvSpPr/>
            <p:nvPr/>
          </p:nvSpPr>
          <p:spPr>
            <a:xfrm>
              <a:off x="4407295" y="198723"/>
              <a:ext cx="5704350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>
                  <a:solidFill>
                    <a:schemeClr val="bg1"/>
                  </a:solidFill>
                  <a:latin typeface="YouTube Sans Medium"/>
                </a:rPr>
                <a:t>INNOVATION &amp; DISRUPTIVE INNOVATION</a:t>
              </a:r>
            </a:p>
          </p:txBody>
        </p:sp>
        <p:pic>
          <p:nvPicPr>
            <p:cNvPr id="27" name="Graphic 26" descr="Magnifying glass with solid fill">
              <a:extLst>
                <a:ext uri="{FF2B5EF4-FFF2-40B4-BE49-F238E27FC236}">
                  <a16:creationId xmlns:a16="http://schemas.microsoft.com/office/drawing/2014/main" id="{3EA40E37-034C-5C89-B948-7766E91C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56933" y="270676"/>
              <a:ext cx="365760" cy="36576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C70B547-F598-928C-8C99-04CB4133C496}"/>
              </a:ext>
            </a:extLst>
          </p:cNvPr>
          <p:cNvSpPr txBox="1"/>
          <p:nvPr/>
        </p:nvSpPr>
        <p:spPr>
          <a:xfrm>
            <a:off x="6677602" y="1207264"/>
            <a:ext cx="472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PLETHORA OF PROFILED CONTENT 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BE82E5-3271-DB9D-1DEB-5318978A959C}"/>
              </a:ext>
            </a:extLst>
          </p:cNvPr>
          <p:cNvSpPr txBox="1"/>
          <p:nvPr/>
        </p:nvSpPr>
        <p:spPr>
          <a:xfrm>
            <a:off x="7809388" y="3777218"/>
            <a:ext cx="235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 REACH OF YouTube 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205EC3-59DC-BCB6-36F7-F9B761F55A21}"/>
              </a:ext>
            </a:extLst>
          </p:cNvPr>
          <p:cNvGrpSpPr/>
          <p:nvPr/>
        </p:nvGrpSpPr>
        <p:grpSpPr>
          <a:xfrm>
            <a:off x="307512" y="957718"/>
            <a:ext cx="5440805" cy="5369587"/>
            <a:chOff x="986529" y="1185767"/>
            <a:chExt cx="4553977" cy="5369587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2D302C1-B8E6-8218-4023-6EDE6C48504E}"/>
                </a:ext>
              </a:extLst>
            </p:cNvPr>
            <p:cNvSpPr/>
            <p:nvPr/>
          </p:nvSpPr>
          <p:spPr>
            <a:xfrm>
              <a:off x="1099545" y="1185767"/>
              <a:ext cx="2547517" cy="472659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E669D7-E2A6-EFF5-475E-24D8A288DAAA}"/>
                </a:ext>
              </a:extLst>
            </p:cNvPr>
            <p:cNvSpPr txBox="1"/>
            <p:nvPr/>
          </p:nvSpPr>
          <p:spPr>
            <a:xfrm>
              <a:off x="1731059" y="1189031"/>
              <a:ext cx="1700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YouTube Sans Medium" pitchFamily="2" charset="77"/>
                </a:rPr>
                <a:t>INNOVATION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09E9AA8-D0EE-DC2A-426D-D71988207B84}"/>
                </a:ext>
              </a:extLst>
            </p:cNvPr>
            <p:cNvGrpSpPr/>
            <p:nvPr/>
          </p:nvGrpSpPr>
          <p:grpSpPr>
            <a:xfrm>
              <a:off x="1209538" y="1726839"/>
              <a:ext cx="3496837" cy="1919115"/>
              <a:chOff x="1209538" y="1105047"/>
              <a:chExt cx="3496837" cy="1919115"/>
            </a:xfrm>
          </p:grpSpPr>
          <p:pic>
            <p:nvPicPr>
              <p:cNvPr id="20" name="Graphic 19" descr="Ui Ux with solid fill">
                <a:extLst>
                  <a:ext uri="{FF2B5EF4-FFF2-40B4-BE49-F238E27FC236}">
                    <a16:creationId xmlns:a16="http://schemas.microsoft.com/office/drawing/2014/main" id="{01565A02-AFC2-1052-0249-2D96AB6D496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09538" y="1105047"/>
                <a:ext cx="382678" cy="457200"/>
              </a:xfrm>
              <a:prstGeom prst="rect">
                <a:avLst/>
              </a:prstGeom>
            </p:spPr>
          </p:pic>
          <p:pic>
            <p:nvPicPr>
              <p:cNvPr id="25" name="Graphic 24" descr="Home with solid fill">
                <a:extLst>
                  <a:ext uri="{FF2B5EF4-FFF2-40B4-BE49-F238E27FC236}">
                    <a16:creationId xmlns:a16="http://schemas.microsoft.com/office/drawing/2014/main" id="{D1BC2CC0-E43F-746C-9D01-684A094FB3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209540" y="1544335"/>
                <a:ext cx="382678" cy="457200"/>
              </a:xfrm>
              <a:prstGeom prst="rect">
                <a:avLst/>
              </a:prstGeom>
            </p:spPr>
          </p:pic>
          <p:pic>
            <p:nvPicPr>
              <p:cNvPr id="22" name="Graphic 21" descr="Target Audience with solid fill">
                <a:extLst>
                  <a:ext uri="{FF2B5EF4-FFF2-40B4-BE49-F238E27FC236}">
                    <a16:creationId xmlns:a16="http://schemas.microsoft.com/office/drawing/2014/main" id="{8C42B022-4706-8FA0-5B10-85E5A074BF6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09540" y="2055649"/>
                <a:ext cx="382678" cy="457200"/>
              </a:xfrm>
              <a:prstGeom prst="rect">
                <a:avLst/>
              </a:prstGeom>
            </p:spPr>
          </p:pic>
          <p:pic>
            <p:nvPicPr>
              <p:cNvPr id="33" name="Graphic 32" descr="Customer review with solid fill">
                <a:extLst>
                  <a:ext uri="{FF2B5EF4-FFF2-40B4-BE49-F238E27FC236}">
                    <a16:creationId xmlns:a16="http://schemas.microsoft.com/office/drawing/2014/main" id="{C2AD46EF-814A-DE0F-3D99-CD07B4BF6DCA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209540" y="2566962"/>
                <a:ext cx="382678" cy="4572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23B491A-4E21-1BDE-DE80-AEEDF65B48D1}"/>
                  </a:ext>
                </a:extLst>
              </p:cNvPr>
              <p:cNvSpPr txBox="1"/>
              <p:nvPr/>
            </p:nvSpPr>
            <p:spPr>
              <a:xfrm>
                <a:off x="1742560" y="1572055"/>
                <a:ext cx="2963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YOUTUBE-SANS-LIGHT" pitchFamily="2" charset="77"/>
                  </a:rPr>
                  <a:t>Location &amp; globalization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85783A1-6F7C-3445-F329-30BDE2BAAB57}"/>
                  </a:ext>
                </a:extLst>
              </p:cNvPr>
              <p:cNvSpPr txBox="1"/>
              <p:nvPr/>
            </p:nvSpPr>
            <p:spPr>
              <a:xfrm>
                <a:off x="1742560" y="2091475"/>
                <a:ext cx="2963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YOUTUBE-SANS-LIGHT" pitchFamily="2" charset="77"/>
                  </a:rPr>
                  <a:t>Native advertising platform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A5BFB31-CCA1-93B4-F30C-3EFF491C4188}"/>
                  </a:ext>
                </a:extLst>
              </p:cNvPr>
              <p:cNvSpPr txBox="1"/>
              <p:nvPr/>
            </p:nvSpPr>
            <p:spPr>
              <a:xfrm>
                <a:off x="1742555" y="2610896"/>
                <a:ext cx="2963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YOUTUBE-SANS-LIGHT" pitchFamily="2" charset="77"/>
                  </a:rPr>
                  <a:t>New business model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E43290D-C7E5-02D3-A64A-8AA4E241B74C}"/>
                </a:ext>
              </a:extLst>
            </p:cNvPr>
            <p:cNvGrpSpPr/>
            <p:nvPr/>
          </p:nvGrpSpPr>
          <p:grpSpPr>
            <a:xfrm>
              <a:off x="986529" y="3939029"/>
              <a:ext cx="3540204" cy="600782"/>
              <a:chOff x="1136230" y="3276991"/>
              <a:chExt cx="3540204" cy="60078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4E842D40-2647-4D7A-9A00-7EBAC85429FB}"/>
                  </a:ext>
                </a:extLst>
              </p:cNvPr>
              <p:cNvSpPr/>
              <p:nvPr/>
            </p:nvSpPr>
            <p:spPr>
              <a:xfrm>
                <a:off x="1136230" y="3276991"/>
                <a:ext cx="3540204" cy="60078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4C21B9D-0A7A-7264-6107-DDC31166207B}"/>
                  </a:ext>
                </a:extLst>
              </p:cNvPr>
              <p:cNvSpPr txBox="1"/>
              <p:nvPr/>
            </p:nvSpPr>
            <p:spPr>
              <a:xfrm>
                <a:off x="1558648" y="3346549"/>
                <a:ext cx="28312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  <a:latin typeface="YouTube Sans Medium" pitchFamily="2" charset="77"/>
                  </a:rPr>
                  <a:t>DISRUPTIVE INNOVATION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EBC38FD-8709-CBCD-085A-9122A76AF6A6}"/>
                </a:ext>
              </a:extLst>
            </p:cNvPr>
            <p:cNvGrpSpPr/>
            <p:nvPr/>
          </p:nvGrpSpPr>
          <p:grpSpPr>
            <a:xfrm>
              <a:off x="1175966" y="4765538"/>
              <a:ext cx="4364540" cy="1789816"/>
              <a:chOff x="1175966" y="4143746"/>
              <a:chExt cx="4364540" cy="1789816"/>
            </a:xfrm>
          </p:grpSpPr>
          <p:pic>
            <p:nvPicPr>
              <p:cNvPr id="21" name="Graphic 20" descr="Presentation with checklist with solid fill">
                <a:extLst>
                  <a:ext uri="{FF2B5EF4-FFF2-40B4-BE49-F238E27FC236}">
                    <a16:creationId xmlns:a16="http://schemas.microsoft.com/office/drawing/2014/main" id="{474EE866-D654-24E0-AF5F-F50A908DA7CE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99290" y="4255028"/>
                <a:ext cx="382678" cy="457200"/>
              </a:xfrm>
              <a:prstGeom prst="rect">
                <a:avLst/>
              </a:prstGeom>
            </p:spPr>
          </p:pic>
          <p:pic>
            <p:nvPicPr>
              <p:cNvPr id="29" name="Graphic 28" descr="Flying Money with solid fill">
                <a:extLst>
                  <a:ext uri="{FF2B5EF4-FFF2-40B4-BE49-F238E27FC236}">
                    <a16:creationId xmlns:a16="http://schemas.microsoft.com/office/drawing/2014/main" id="{557AD97D-B293-3C99-96DA-4FB8DC3E54A6}"/>
                  </a:ext>
                </a:extLst>
              </p:cNvPr>
              <p:cNvPicPr>
                <a:picLocks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209539" y="4865695"/>
                <a:ext cx="382678" cy="457200"/>
              </a:xfrm>
              <a:prstGeom prst="rect">
                <a:avLst/>
              </a:prstGeom>
            </p:spPr>
          </p:pic>
          <p:pic>
            <p:nvPicPr>
              <p:cNvPr id="31" name="Graphic 30" descr="Clapper board with solid fill">
                <a:extLst>
                  <a:ext uri="{FF2B5EF4-FFF2-40B4-BE49-F238E27FC236}">
                    <a16:creationId xmlns:a16="http://schemas.microsoft.com/office/drawing/2014/main" id="{BBEB25C9-D373-4AD1-7AE5-36D43BBC86D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75966" y="5476362"/>
                <a:ext cx="382678" cy="457200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544DBD0-2AB9-63CB-1FF8-C4354BA1D90B}"/>
                  </a:ext>
                </a:extLst>
              </p:cNvPr>
              <p:cNvSpPr txBox="1"/>
              <p:nvPr/>
            </p:nvSpPr>
            <p:spPr>
              <a:xfrm>
                <a:off x="1742559" y="4143746"/>
                <a:ext cx="3797947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YOUTUBE-SANS-LIGHT"/>
                  </a:rPr>
                  <a:t>Disruption of traditional way of television </a:t>
                </a:r>
                <a:br>
                  <a:rPr lang="en-US">
                    <a:latin typeface="YOUTUBE-SANS-LIGHT" pitchFamily="2" charset="77"/>
                  </a:rPr>
                </a:br>
                <a:r>
                  <a:rPr lang="en-US">
                    <a:solidFill>
                      <a:schemeClr val="bg1"/>
                    </a:solidFill>
                    <a:latin typeface="YOUTUBE-SANS-LIGHT"/>
                  </a:rPr>
                  <a:t>broadcasting</a:t>
                </a:r>
              </a:p>
              <a:p>
                <a:endParaRPr lang="en-US">
                  <a:solidFill>
                    <a:schemeClr val="bg1"/>
                  </a:solidFill>
                  <a:latin typeface="YOUTUBE-SANS-LIGHT" pitchFamily="2" charset="7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30F48E8-10FD-C124-21E5-A6C661D7752C}"/>
                  </a:ext>
                </a:extLst>
              </p:cNvPr>
              <p:cNvSpPr txBox="1"/>
              <p:nvPr/>
            </p:nvSpPr>
            <p:spPr>
              <a:xfrm>
                <a:off x="1742559" y="4909629"/>
                <a:ext cx="2963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YOUTUBE-SANS-LIGHT" pitchFamily="2" charset="77"/>
                  </a:rPr>
                  <a:t>Monetization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11649ED-68D1-FB6D-4C21-30FAC830053C}"/>
                  </a:ext>
                </a:extLst>
              </p:cNvPr>
              <p:cNvSpPr txBox="1"/>
              <p:nvPr/>
            </p:nvSpPr>
            <p:spPr>
              <a:xfrm>
                <a:off x="1742555" y="5523337"/>
                <a:ext cx="2963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YOUTUBE-SANS-LIGHT" pitchFamily="2" charset="77"/>
                  </a:rPr>
                  <a:t>Democratization of media</a:t>
                </a:r>
              </a:p>
            </p:txBody>
          </p:sp>
        </p:grpSp>
      </p:grp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65C54A8-0506-35DA-89A6-C3ABBDA3417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6560" r="25787" b="-363"/>
          <a:stretch/>
        </p:blipFill>
        <p:spPr>
          <a:xfrm>
            <a:off x="5748319" y="877153"/>
            <a:ext cx="5773278" cy="5979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FEE6B-E429-816B-923D-2D550D0A03A6}"/>
              </a:ext>
            </a:extLst>
          </p:cNvPr>
          <p:cNvSpPr txBox="1"/>
          <p:nvPr/>
        </p:nvSpPr>
        <p:spPr>
          <a:xfrm>
            <a:off x="1197031" y="1537542"/>
            <a:ext cx="422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ouTube Sans Medium" pitchFamily="2" charset="77"/>
              </a:rPr>
              <a:t>User-generated Content</a:t>
            </a:r>
          </a:p>
        </p:txBody>
      </p:sp>
      <p:pic>
        <p:nvPicPr>
          <p:cNvPr id="16" name="Graphic 15" descr="Ringer with solid fill">
            <a:extLst>
              <a:ext uri="{FF2B5EF4-FFF2-40B4-BE49-F238E27FC236}">
                <a16:creationId xmlns:a16="http://schemas.microsoft.com/office/drawing/2014/main" id="{E14512F1-43A5-B501-BC62-6AE34BFF86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21952" y="211749"/>
            <a:ext cx="468038" cy="468038"/>
          </a:xfrm>
          <a:prstGeom prst="rect">
            <a:avLst/>
          </a:prstGeom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D5CC1D27-827F-B0D8-437A-4577A66C2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9357" y="274468"/>
            <a:ext cx="365760" cy="32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9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6FB538-02D2-BE6F-7378-1D5150D7BD26}"/>
              </a:ext>
            </a:extLst>
          </p:cNvPr>
          <p:cNvGrpSpPr/>
          <p:nvPr/>
        </p:nvGrpSpPr>
        <p:grpSpPr>
          <a:xfrm>
            <a:off x="0" y="-11854"/>
            <a:ext cx="12192000" cy="890016"/>
            <a:chOff x="0" y="-11854"/>
            <a:chExt cx="12192000" cy="8900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44AFF4-4FF6-514A-FC5C-C27D65D69B27}"/>
                </a:ext>
              </a:extLst>
            </p:cNvPr>
            <p:cNvSpPr/>
            <p:nvPr/>
          </p:nvSpPr>
          <p:spPr>
            <a:xfrm>
              <a:off x="0" y="-11854"/>
              <a:ext cx="12192000" cy="8900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8F733E-583A-BF90-38A3-F7363D0770C3}"/>
                </a:ext>
              </a:extLst>
            </p:cNvPr>
            <p:cNvGrpSpPr/>
            <p:nvPr/>
          </p:nvGrpSpPr>
          <p:grpSpPr>
            <a:xfrm>
              <a:off x="359664" y="157105"/>
              <a:ext cx="2932175" cy="584775"/>
              <a:chOff x="359664" y="157105"/>
              <a:chExt cx="2932175" cy="58477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4219613-6E18-36F6-3B8A-29A511924A6B}"/>
                  </a:ext>
                </a:extLst>
              </p:cNvPr>
              <p:cNvGrpSpPr/>
              <p:nvPr/>
            </p:nvGrpSpPr>
            <p:grpSpPr>
              <a:xfrm>
                <a:off x="359664" y="324608"/>
                <a:ext cx="256032" cy="231648"/>
                <a:chOff x="280416" y="146868"/>
                <a:chExt cx="243840" cy="231648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D89DA93B-C70B-56DF-2695-7CDE21C44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146868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A22E78A9-FED3-E8FB-5FD1-DED908967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262692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C4F7875B-5C29-3C76-53FA-B7EF92E2E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378516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67085D-017D-40A4-5161-8C6A2BCAC329}"/>
                  </a:ext>
                </a:extLst>
              </p:cNvPr>
              <p:cNvSpPr txBox="1"/>
              <p:nvPr/>
            </p:nvSpPr>
            <p:spPr>
              <a:xfrm>
                <a:off x="1370048" y="157105"/>
                <a:ext cx="1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11" name="Picture 8" descr="THE NEW YOUTUBE LOGO PNG 2023">
                <a:extLst>
                  <a:ext uri="{FF2B5EF4-FFF2-40B4-BE49-F238E27FC236}">
                    <a16:creationId xmlns:a16="http://schemas.microsoft.com/office/drawing/2014/main" id="{0F0BB206-C923-F57C-6634-E8835EAA72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865632" y="254421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7DED55-4C1C-4186-45C2-2BB901B11FFE}"/>
                </a:ext>
              </a:extLst>
            </p:cNvPr>
            <p:cNvSpPr/>
            <p:nvPr/>
          </p:nvSpPr>
          <p:spPr>
            <a:xfrm>
              <a:off x="3692628" y="211749"/>
              <a:ext cx="5567753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 sz="2000">
                  <a:solidFill>
                    <a:schemeClr val="bg1"/>
                  </a:solidFill>
                  <a:latin typeface="YouTube Sans Medium" pitchFamily="2" charset="77"/>
                </a:rPr>
                <a:t>MARKETING STRATEGY</a:t>
              </a:r>
            </a:p>
          </p:txBody>
        </p:sp>
        <p:pic>
          <p:nvPicPr>
            <p:cNvPr id="18" name="Graphic 17" descr="Magnifying glass with solid fill">
              <a:extLst>
                <a:ext uri="{FF2B5EF4-FFF2-40B4-BE49-F238E27FC236}">
                  <a16:creationId xmlns:a16="http://schemas.microsoft.com/office/drawing/2014/main" id="{7295A397-6109-583D-F0C7-C114813D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1320" y="266612"/>
              <a:ext cx="365760" cy="365760"/>
            </a:xfrm>
            <a:prstGeom prst="rect">
              <a:avLst/>
            </a:prstGeom>
          </p:spPr>
        </p:pic>
        <p:pic>
          <p:nvPicPr>
            <p:cNvPr id="53" name="Graphic 52" descr="Ringer with solid fill">
              <a:extLst>
                <a:ext uri="{FF2B5EF4-FFF2-40B4-BE49-F238E27FC236}">
                  <a16:creationId xmlns:a16="http://schemas.microsoft.com/office/drawing/2014/main" id="{6E14FF12-90EC-1585-A007-160AFB136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21952" y="211749"/>
              <a:ext cx="468038" cy="4680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955F7EE-43C8-B11A-52D4-613EC56BFA55}"/>
              </a:ext>
            </a:extLst>
          </p:cNvPr>
          <p:cNvSpPr/>
          <p:nvPr/>
        </p:nvSpPr>
        <p:spPr>
          <a:xfrm>
            <a:off x="0" y="6323796"/>
            <a:ext cx="12192000" cy="5444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8F826-9E09-20AD-66DF-56D46EF8B411}"/>
              </a:ext>
            </a:extLst>
          </p:cNvPr>
          <p:cNvSpPr/>
          <p:nvPr/>
        </p:nvSpPr>
        <p:spPr>
          <a:xfrm>
            <a:off x="0" y="874888"/>
            <a:ext cx="3051814" cy="545629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15">
            <a:extLst>
              <a:ext uri="{FF2B5EF4-FFF2-40B4-BE49-F238E27FC236}">
                <a16:creationId xmlns:a16="http://schemas.microsoft.com/office/drawing/2014/main" id="{963ED804-DE65-F5DD-128F-9DA0359C9F90}"/>
              </a:ext>
            </a:extLst>
          </p:cNvPr>
          <p:cNvSpPr/>
          <p:nvPr/>
        </p:nvSpPr>
        <p:spPr>
          <a:xfrm>
            <a:off x="65894" y="1983165"/>
            <a:ext cx="2674224" cy="600782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8" name="Rounded Rectangle 15">
            <a:extLst>
              <a:ext uri="{FF2B5EF4-FFF2-40B4-BE49-F238E27FC236}">
                <a16:creationId xmlns:a16="http://schemas.microsoft.com/office/drawing/2014/main" id="{1FB2455C-8359-D756-EB68-A18E1810B0F0}"/>
              </a:ext>
            </a:extLst>
          </p:cNvPr>
          <p:cNvSpPr/>
          <p:nvPr/>
        </p:nvSpPr>
        <p:spPr>
          <a:xfrm>
            <a:off x="65894" y="2754572"/>
            <a:ext cx="2664817" cy="600782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latin typeface="YOUTUBE-SANS-LIGHT"/>
            </a:endParaRPr>
          </a:p>
        </p:txBody>
      </p:sp>
      <p:sp>
        <p:nvSpPr>
          <p:cNvPr id="40" name="Rounded Rectangle 15">
            <a:extLst>
              <a:ext uri="{FF2B5EF4-FFF2-40B4-BE49-F238E27FC236}">
                <a16:creationId xmlns:a16="http://schemas.microsoft.com/office/drawing/2014/main" id="{914158E8-E8A8-E29E-50F6-5A6FB717F40B}"/>
              </a:ext>
            </a:extLst>
          </p:cNvPr>
          <p:cNvSpPr/>
          <p:nvPr/>
        </p:nvSpPr>
        <p:spPr>
          <a:xfrm>
            <a:off x="65894" y="3544794"/>
            <a:ext cx="2664817" cy="600782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D73CDEB0-121D-7F3A-A256-49BCAE13D50B}"/>
              </a:ext>
            </a:extLst>
          </p:cNvPr>
          <p:cNvSpPr/>
          <p:nvPr/>
        </p:nvSpPr>
        <p:spPr>
          <a:xfrm>
            <a:off x="65894" y="4306794"/>
            <a:ext cx="2664817" cy="600782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15">
            <a:extLst>
              <a:ext uri="{FF2B5EF4-FFF2-40B4-BE49-F238E27FC236}">
                <a16:creationId xmlns:a16="http://schemas.microsoft.com/office/drawing/2014/main" id="{A677DC70-1D8F-E2FF-6575-704972EDB855}"/>
              </a:ext>
            </a:extLst>
          </p:cNvPr>
          <p:cNvSpPr/>
          <p:nvPr/>
        </p:nvSpPr>
        <p:spPr>
          <a:xfrm>
            <a:off x="65894" y="5097017"/>
            <a:ext cx="2664817" cy="600782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5" descr="Viral with solid fill">
            <a:extLst>
              <a:ext uri="{FF2B5EF4-FFF2-40B4-BE49-F238E27FC236}">
                <a16:creationId xmlns:a16="http://schemas.microsoft.com/office/drawing/2014/main" id="{46C9645F-1240-ABD0-A00B-A33692220F9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080" y="2035018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67BB8F1-5BED-9F13-B21F-C7EDAA413912}"/>
              </a:ext>
            </a:extLst>
          </p:cNvPr>
          <p:cNvSpPr txBox="1"/>
          <p:nvPr/>
        </p:nvSpPr>
        <p:spPr>
          <a:xfrm>
            <a:off x="865632" y="2119388"/>
            <a:ext cx="144793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Viral Marketing</a:t>
            </a:r>
            <a:endParaRPr lang="en-US" sz="1600">
              <a:solidFill>
                <a:schemeClr val="bg1"/>
              </a:solidFill>
              <a:latin typeface="YOUTUBE-SANS-LIGHT"/>
            </a:endParaRPr>
          </a:p>
        </p:txBody>
      </p:sp>
      <p:pic>
        <p:nvPicPr>
          <p:cNvPr id="26" name="Graphic 25" descr="Research with solid fill">
            <a:extLst>
              <a:ext uri="{FF2B5EF4-FFF2-40B4-BE49-F238E27FC236}">
                <a16:creationId xmlns:a16="http://schemas.microsoft.com/office/drawing/2014/main" id="{332DE909-F5EE-AFE2-CBFA-210A152E7E6F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080" y="2826363"/>
            <a:ext cx="457200" cy="4572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98C9D51-0099-5D3E-C7C5-6ACA4BBA99C4}"/>
              </a:ext>
            </a:extLst>
          </p:cNvPr>
          <p:cNvSpPr txBox="1"/>
          <p:nvPr/>
        </p:nvSpPr>
        <p:spPr>
          <a:xfrm>
            <a:off x="823148" y="367949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Influencer Marketing</a:t>
            </a:r>
            <a:endParaRPr lang="en-US" sz="1600">
              <a:solidFill>
                <a:schemeClr val="bg1"/>
              </a:solidFill>
              <a:latin typeface="YOUTUBE-SANS-LIGH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704BC1-EB57-165C-1F3C-E250D2F0C0EC}"/>
              </a:ext>
            </a:extLst>
          </p:cNvPr>
          <p:cNvSpPr txBox="1"/>
          <p:nvPr/>
        </p:nvSpPr>
        <p:spPr>
          <a:xfrm>
            <a:off x="824361" y="5097239"/>
            <a:ext cx="16696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Marketing by Brands</a:t>
            </a:r>
          </a:p>
        </p:txBody>
      </p:sp>
      <p:pic>
        <p:nvPicPr>
          <p:cNvPr id="37" name="Graphic 36" descr="Influencer with solid fill">
            <a:extLst>
              <a:ext uri="{FF2B5EF4-FFF2-40B4-BE49-F238E27FC236}">
                <a16:creationId xmlns:a16="http://schemas.microsoft.com/office/drawing/2014/main" id="{620CA79E-FA26-DA58-E968-4D57E31D0EE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662" y="3611595"/>
            <a:ext cx="4572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496160-0FA1-1054-A46D-A0FE42A213EE}"/>
              </a:ext>
            </a:extLst>
          </p:cNvPr>
          <p:cNvSpPr txBox="1"/>
          <p:nvPr/>
        </p:nvSpPr>
        <p:spPr>
          <a:xfrm>
            <a:off x="823148" y="4435677"/>
            <a:ext cx="183207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Innovations</a:t>
            </a:r>
            <a:endParaRPr lang="en-US" sz="1600">
              <a:solidFill>
                <a:schemeClr val="bg1"/>
              </a:solidFill>
              <a:latin typeface="YOUTUBE-SANS-LIGHT"/>
            </a:endParaRPr>
          </a:p>
        </p:txBody>
      </p:sp>
      <p:pic>
        <p:nvPicPr>
          <p:cNvPr id="13" name="Graphic 12" descr="Boardroom with solid fill">
            <a:extLst>
              <a:ext uri="{FF2B5EF4-FFF2-40B4-BE49-F238E27FC236}">
                <a16:creationId xmlns:a16="http://schemas.microsoft.com/office/drawing/2014/main" id="{65481915-8F5E-49ED-1C8B-1669DE6C5040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7274" y="5168374"/>
            <a:ext cx="457200" cy="457200"/>
          </a:xfrm>
          <a:prstGeom prst="rect">
            <a:avLst/>
          </a:prstGeom>
        </p:spPr>
      </p:pic>
      <p:pic>
        <p:nvPicPr>
          <p:cNvPr id="17" name="Graphic 16" descr="Person with idea outline">
            <a:extLst>
              <a:ext uri="{FF2B5EF4-FFF2-40B4-BE49-F238E27FC236}">
                <a16:creationId xmlns:a16="http://schemas.microsoft.com/office/drawing/2014/main" id="{3A9E4571-9776-6D31-ACD9-E81CDD330827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7662" y="4374034"/>
            <a:ext cx="45720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E860DE-F5D9-73F2-2CDC-51C66D875F8C}"/>
              </a:ext>
            </a:extLst>
          </p:cNvPr>
          <p:cNvSpPr txBox="1"/>
          <p:nvPr/>
        </p:nvSpPr>
        <p:spPr>
          <a:xfrm>
            <a:off x="832555" y="276158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Search Engine </a:t>
            </a:r>
          </a:p>
          <a:p>
            <a:r>
              <a:rPr lang="en-US" sz="1600">
                <a:solidFill>
                  <a:schemeClr val="bg1"/>
                </a:solidFill>
                <a:latin typeface="YOUTUBE-SANS-LIGHT"/>
                <a:cs typeface="Calibri"/>
              </a:rPr>
              <a:t>Optimization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20" name="Picture 20" descr="Diagram&#10;&#10;Description automatically generated">
            <a:extLst>
              <a:ext uri="{FF2B5EF4-FFF2-40B4-BE49-F238E27FC236}">
                <a16:creationId xmlns:a16="http://schemas.microsoft.com/office/drawing/2014/main" id="{B639C4AB-F3D5-7014-8A96-69E3A209DE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6917" y="1139909"/>
            <a:ext cx="8626166" cy="49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7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79202D-44CA-2660-B08B-3A3ED18712D2}"/>
              </a:ext>
            </a:extLst>
          </p:cNvPr>
          <p:cNvSpPr/>
          <p:nvPr/>
        </p:nvSpPr>
        <p:spPr>
          <a:xfrm>
            <a:off x="5793173" y="1175990"/>
            <a:ext cx="6049126" cy="1644398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2 Billion Viewers daily</a:t>
            </a:r>
            <a:r>
              <a:rPr lang="en-US" sz="1400">
                <a:solidFill>
                  <a:srgbClr val="FFFFFF"/>
                </a:solidFill>
                <a:latin typeface="YOUTUBE-SANS-LIGHT"/>
              </a:rPr>
              <a:t> 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(Second largest)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70% of YouTube viewers use the platform to solve a problem related to their work, studies, or hobbies.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User</a:t>
            </a:r>
            <a:r>
              <a:rPr lang="en-US" sz="1400">
                <a:solidFill>
                  <a:srgbClr val="FFFFFF"/>
                </a:solidFill>
                <a:latin typeface="YOUTUBE-SANS-LIGHT"/>
              </a:rPr>
              <a:t> </a:t>
            </a:r>
            <a:r>
              <a:rPr lang="en-US" sz="1400">
                <a:solidFill>
                  <a:srgbClr val="FFFFFF"/>
                </a:solidFill>
                <a:latin typeface="YOUTUBE-SANS-LIGHT"/>
                <a:ea typeface="+mn-lt"/>
                <a:cs typeface="+mn-lt"/>
                <a:sym typeface="Wingdings" pitchFamily="2" charset="2"/>
              </a:rPr>
              <a:t></a:t>
            </a:r>
            <a:r>
              <a:rPr lang="en-US" sz="1400">
                <a:latin typeface="YOUTUBE-SANS-LIGHT"/>
                <a:ea typeface="+mn-lt"/>
                <a:cs typeface="+mn-lt"/>
              </a:rPr>
              <a:t> Search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 &amp; Viewing habits</a:t>
            </a:r>
            <a:r>
              <a:rPr lang="en-US" sz="1400">
                <a:solidFill>
                  <a:srgbClr val="FFFFFF"/>
                </a:solidFill>
                <a:latin typeface="YOUTUBE-SANS-LIGHT"/>
              </a:rPr>
              <a:t> 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YOUTUBE-SANS-LIGHT"/>
              </a:rPr>
              <a:t> </a:t>
            </a:r>
            <a:r>
              <a:rPr lang="en-US" sz="1400">
                <a:solidFill>
                  <a:srgbClr val="FFFFFF"/>
                </a:solidFill>
                <a:latin typeface="YOUTUBE-SANS-LIGHT"/>
                <a:sym typeface="Wingdings" pitchFamily="2" charset="2"/>
              </a:rPr>
              <a:t> 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Algorithm 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  <a:sym typeface="Wingdings" pitchFamily="2" charset="2"/>
              </a:rPr>
              <a:t></a:t>
            </a:r>
            <a:r>
              <a:rPr lang="en-US" sz="1400">
                <a:solidFill>
                  <a:srgbClr val="FFFFFF"/>
                </a:solidFill>
                <a:latin typeface="YOUTUBE-SANS-LIGHT"/>
                <a:sym typeface="Wingdings" pitchFamily="2" charset="2"/>
              </a:rPr>
              <a:t> 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70% Time spent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YOUTUBE-SANS-LIGHT"/>
              </a:rPr>
              <a:t>Space to soft launch Business </a:t>
            </a:r>
            <a:endParaRPr lang="en-US" sz="1400">
              <a:latin typeface="YOUTUBE-SANS-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EA985C-A7E3-BD21-5977-A6A63D58AAC6}"/>
              </a:ext>
            </a:extLst>
          </p:cNvPr>
          <p:cNvSpPr/>
          <p:nvPr/>
        </p:nvSpPr>
        <p:spPr>
          <a:xfrm>
            <a:off x="1291050" y="1436304"/>
            <a:ext cx="4551452" cy="455145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6BAFB5-142C-EBFD-A4E3-BC3BC4D6A024}"/>
              </a:ext>
            </a:extLst>
          </p:cNvPr>
          <p:cNvSpPr>
            <a:spLocks noChangeAspect="1"/>
          </p:cNvSpPr>
          <p:nvPr/>
        </p:nvSpPr>
        <p:spPr>
          <a:xfrm>
            <a:off x="356056" y="2523995"/>
            <a:ext cx="2619908" cy="2619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3B4D957D-5FEE-FAC1-66FE-A824E47CF417}"/>
              </a:ext>
            </a:extLst>
          </p:cNvPr>
          <p:cNvSpPr/>
          <p:nvPr/>
        </p:nvSpPr>
        <p:spPr>
          <a:xfrm>
            <a:off x="130024" y="2297963"/>
            <a:ext cx="3071972" cy="3071972"/>
          </a:xfrm>
          <a:prstGeom prst="donut">
            <a:avLst>
              <a:gd name="adj" fmla="val 347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FB0977-C43A-D4B8-E906-7FC02DF915E9}"/>
              </a:ext>
            </a:extLst>
          </p:cNvPr>
          <p:cNvSpPr/>
          <p:nvPr/>
        </p:nvSpPr>
        <p:spPr>
          <a:xfrm>
            <a:off x="4340711" y="1302231"/>
            <a:ext cx="1186844" cy="986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EE78F0-360B-A05A-D179-69A6DFE0CF2D}"/>
              </a:ext>
            </a:extLst>
          </p:cNvPr>
          <p:cNvSpPr/>
          <p:nvPr/>
        </p:nvSpPr>
        <p:spPr>
          <a:xfrm>
            <a:off x="5134656" y="3190033"/>
            <a:ext cx="1151676" cy="986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Creators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9BB67-9809-9652-EFB1-851FFFE317B3}"/>
              </a:ext>
            </a:extLst>
          </p:cNvPr>
          <p:cNvSpPr/>
          <p:nvPr/>
        </p:nvSpPr>
        <p:spPr>
          <a:xfrm>
            <a:off x="4363022" y="5143903"/>
            <a:ext cx="1223560" cy="986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Stake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holders</a:t>
            </a:r>
            <a:endParaRPr lang="en-US" sz="14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5B12CD-6BE1-A292-ACAF-1022FB4A634E}"/>
              </a:ext>
            </a:extLst>
          </p:cNvPr>
          <p:cNvSpPr/>
          <p:nvPr/>
        </p:nvSpPr>
        <p:spPr>
          <a:xfrm>
            <a:off x="6359320" y="3028473"/>
            <a:ext cx="5482978" cy="1802743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YouTube partner program </a:t>
            </a:r>
            <a:r>
              <a:rPr lang="en-US" sz="1400">
                <a:solidFill>
                  <a:srgbClr val="FFFFFF"/>
                </a:solidFill>
                <a:latin typeface="YOUTUBE-SANS-LIGHT"/>
                <a:sym typeface="Wingdings" pitchFamily="2" charset="2"/>
              </a:rPr>
              <a:t>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 advertising revenue 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  <a:sym typeface="Wingdings" pitchFamily="2" charset="2"/>
              </a:rPr>
              <a:t> 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Monetization (</a:t>
            </a:r>
            <a:r>
              <a:rPr lang="en-US" sz="1400">
                <a:solidFill>
                  <a:srgbClr val="FFFFFF"/>
                </a:solidFill>
                <a:latin typeface="YOUTUBE-SANS-LIGHT"/>
              </a:rPr>
              <a:t>Increased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 by 40% Yearly</a:t>
            </a:r>
            <a:r>
              <a:rPr lang="en-US" sz="1400">
                <a:solidFill>
                  <a:srgbClr val="FFFFFF"/>
                </a:solidFill>
                <a:latin typeface="YOUTUBE-SANS-LIGHT"/>
              </a:rPr>
              <a:t>)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Global recognition, community engagement, and Brand Sponsorships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YouTube Analytics</a:t>
            </a:r>
            <a:r>
              <a:rPr lang="en-US" sz="1400">
                <a:solidFill>
                  <a:srgbClr val="FFFFFF"/>
                </a:solidFill>
                <a:latin typeface="YOUTUBE-SANS-LIGHT"/>
              </a:rPr>
              <a:t> 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In Q3 2021, 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  <a:sym typeface="Wingdings" pitchFamily="2" charset="2"/>
              </a:rPr>
              <a:t>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 $30 billion (Over 3 years)</a:t>
            </a:r>
            <a:endParaRPr lang="en-US" sz="1400">
              <a:latin typeface="YOUTUBE-SANS-LIGH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7FBFBF-33EF-935A-4AAD-B45773EA6AA3}"/>
              </a:ext>
            </a:extLst>
          </p:cNvPr>
          <p:cNvSpPr/>
          <p:nvPr/>
        </p:nvSpPr>
        <p:spPr>
          <a:xfrm>
            <a:off x="5930261" y="5045337"/>
            <a:ext cx="5589132" cy="1428004"/>
          </a:xfrm>
          <a:prstGeom prst="roundRect">
            <a:avLst>
              <a:gd name="adj" fmla="val 213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numCol="2" spcCol="18288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YouTube </a:t>
            </a:r>
            <a:r>
              <a:rPr lang="en-US" sz="1400">
                <a:solidFill>
                  <a:srgbClr val="FFFFFF"/>
                </a:solidFill>
                <a:latin typeface="YOUTUBE-SANS-LIGHT"/>
                <a:sym typeface="Wingdings" pitchFamily="2" charset="2"/>
              </a:rPr>
              <a:t>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major source of revenue for Google</a:t>
            </a:r>
            <a:r>
              <a:rPr lang="en-US" sz="1400">
                <a:solidFill>
                  <a:srgbClr val="FFFFFF"/>
                </a:solidFill>
                <a:latin typeface="YOUTUBE-SANS-LIGHT"/>
              </a:rPr>
              <a:t> 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(Q3 2023 </a:t>
            </a:r>
            <a:r>
              <a:rPr lang="en-US" sz="1400">
                <a:solidFill>
                  <a:srgbClr val="FFFFFF"/>
                </a:solidFill>
                <a:latin typeface="YOUTUBE-SANS-LIGHT"/>
                <a:sym typeface="Wingdings" pitchFamily="2" charset="2"/>
              </a:rPr>
              <a:t>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 $7.2 billion in advertising revenue, 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  <a:sym typeface="Wingdings" pitchFamily="2" charset="2"/>
              </a:rPr>
              <a:t>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 83% 2022)</a:t>
            </a:r>
            <a:endParaRPr lang="en-US" sz="1400">
              <a:latin typeface="YOUTUBE-SANS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In Q3 2021, YouTube 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  <a:sym typeface="Wingdings" pitchFamily="2" charset="2"/>
              </a:rPr>
              <a:t>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YOUTUBE-SANS-LIGHT"/>
              </a:rPr>
              <a:t> 54% increase in the number of advertisers running TrueView for action ads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D7DF48-9F0A-3524-1A1F-C09E78C7C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389" b="67963" l="8594" r="31146">
                        <a14:foregroundMark x1="8594" y1="66296" x2="9010" y2="56389"/>
                        <a14:foregroundMark x1="29896" y1="66019" x2="30365" y2="58333"/>
                        <a14:foregroundMark x1="30365" y1="58333" x2="30365" y2="66019"/>
                        <a14:foregroundMark x1="30365" y1="66019" x2="30417" y2="66019"/>
                        <a14:foregroundMark x1="22031" y1="42130" x2="22760" y2="41667"/>
                        <a14:foregroundMark x1="9583" y1="52963" x2="9583" y2="52963"/>
                        <a14:foregroundMark x1="9427" y1="52870" x2="9115" y2="54259"/>
                        <a14:foregroundMark x1="22188" y1="42037" x2="22604" y2="41389"/>
                        <a14:foregroundMark x1="31042" y1="56759" x2="31146" y2="60833"/>
                        <a14:foregroundMark x1="30156" y1="52963" x2="30156" y2="52963"/>
                        <a14:foregroundMark x1="30104" y1="52963" x2="30104" y2="52963"/>
                        <a14:foregroundMark x1="30156" y1="53333" x2="29844" y2="51852"/>
                        <a14:foregroundMark x1="23021" y1="42407" x2="23021" y2="42407"/>
                        <a14:foregroundMark x1="22865" y1="42315" x2="22917" y2="41389"/>
                        <a14:foregroundMark x1="9323" y1="52685" x2="9427" y2="53889"/>
                        <a14:foregroundMark x1="13750" y1="63889" x2="13698" y2="63611"/>
                        <a14:foregroundMark x1="11771" y1="61574" x2="11667" y2="61019"/>
                      </a14:backgroundRemoval>
                    </a14:imgEffect>
                  </a14:imgLayer>
                </a14:imgProps>
              </a:ext>
            </a:extLst>
          </a:blip>
          <a:srcRect l="6643" t="38853" r="66250" b="28766"/>
          <a:stretch/>
        </p:blipFill>
        <p:spPr>
          <a:xfrm>
            <a:off x="144775" y="2728437"/>
            <a:ext cx="3082793" cy="207144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C7AB97-D9FE-0F35-E59E-6A91EFBDEF4F}"/>
              </a:ext>
            </a:extLst>
          </p:cNvPr>
          <p:cNvGrpSpPr/>
          <p:nvPr/>
        </p:nvGrpSpPr>
        <p:grpSpPr>
          <a:xfrm>
            <a:off x="0" y="-11854"/>
            <a:ext cx="12192000" cy="890016"/>
            <a:chOff x="0" y="-11854"/>
            <a:chExt cx="12192000" cy="8900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7743E2-5EE8-D2AB-9184-5A4A1561679A}"/>
                </a:ext>
              </a:extLst>
            </p:cNvPr>
            <p:cNvSpPr/>
            <p:nvPr/>
          </p:nvSpPr>
          <p:spPr>
            <a:xfrm>
              <a:off x="0" y="-11854"/>
              <a:ext cx="12192000" cy="8900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CEB7EA-BF99-E3EE-1C1C-00A3E26E1CF1}"/>
                </a:ext>
              </a:extLst>
            </p:cNvPr>
            <p:cNvGrpSpPr/>
            <p:nvPr/>
          </p:nvGrpSpPr>
          <p:grpSpPr>
            <a:xfrm>
              <a:off x="359664" y="157105"/>
              <a:ext cx="2932175" cy="584775"/>
              <a:chOff x="359664" y="157105"/>
              <a:chExt cx="2932175" cy="58477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DDF57C5-4621-AD4F-A237-3CAB067B3F04}"/>
                  </a:ext>
                </a:extLst>
              </p:cNvPr>
              <p:cNvGrpSpPr/>
              <p:nvPr/>
            </p:nvGrpSpPr>
            <p:grpSpPr>
              <a:xfrm>
                <a:off x="359664" y="324608"/>
                <a:ext cx="256032" cy="231648"/>
                <a:chOff x="280416" y="146868"/>
                <a:chExt cx="243840" cy="231648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82C9F15-4863-D7F2-369A-A24593382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146868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D9F3FF2-B1BD-D926-78F3-D51911B33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262692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FF909C9-4CC7-8238-92F2-610DF8115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416" y="378516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3A378-A887-0566-9D5C-6E72DEE4CD2C}"/>
                  </a:ext>
                </a:extLst>
              </p:cNvPr>
              <p:cNvSpPr txBox="1"/>
              <p:nvPr/>
            </p:nvSpPr>
            <p:spPr>
              <a:xfrm>
                <a:off x="1370048" y="157105"/>
                <a:ext cx="1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20" name="Picture 8" descr="THE NEW YOUTUBE LOGO PNG 2023">
                <a:extLst>
                  <a:ext uri="{FF2B5EF4-FFF2-40B4-BE49-F238E27FC236}">
                    <a16:creationId xmlns:a16="http://schemas.microsoft.com/office/drawing/2014/main" id="{67E5E411-787A-15A7-17D3-69B8A07B89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865632" y="254421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64D713-8366-45B4-40A8-7E2C4EFD6B12}"/>
                </a:ext>
              </a:extLst>
            </p:cNvPr>
            <p:cNvSpPr/>
            <p:nvPr/>
          </p:nvSpPr>
          <p:spPr>
            <a:xfrm>
              <a:off x="3692628" y="211749"/>
              <a:ext cx="5567753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 sz="2000">
                  <a:solidFill>
                    <a:schemeClr val="bg1"/>
                  </a:solidFill>
                  <a:latin typeface="YouTube Sans Medium" pitchFamily="2" charset="77"/>
                </a:rPr>
                <a:t>VALUE CREATION</a:t>
              </a:r>
            </a:p>
          </p:txBody>
        </p:sp>
        <p:pic>
          <p:nvPicPr>
            <p:cNvPr id="16" name="Graphic 15" descr="Magnifying glass with solid fill">
              <a:extLst>
                <a:ext uri="{FF2B5EF4-FFF2-40B4-BE49-F238E27FC236}">
                  <a16:creationId xmlns:a16="http://schemas.microsoft.com/office/drawing/2014/main" id="{0E4AAC8B-F92E-4800-588E-F8934A8A0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1320" y="266612"/>
              <a:ext cx="365760" cy="365760"/>
            </a:xfrm>
            <a:prstGeom prst="rect">
              <a:avLst/>
            </a:prstGeom>
          </p:spPr>
        </p:pic>
        <p:pic>
          <p:nvPicPr>
            <p:cNvPr id="17" name="Graphic 16" descr="Ringer with solid fill">
              <a:extLst>
                <a:ext uri="{FF2B5EF4-FFF2-40B4-BE49-F238E27FC236}">
                  <a16:creationId xmlns:a16="http://schemas.microsoft.com/office/drawing/2014/main" id="{405EF654-6FAA-387B-02F6-77F3DE4D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21952" y="211749"/>
              <a:ext cx="468038" cy="468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26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BCB6FD2-13E7-7B56-BA6F-ECE01C4310B9}"/>
              </a:ext>
            </a:extLst>
          </p:cNvPr>
          <p:cNvSpPr/>
          <p:nvPr/>
        </p:nvSpPr>
        <p:spPr>
          <a:xfrm>
            <a:off x="-1" y="-7363"/>
            <a:ext cx="12205652" cy="1266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4EFED1-0B9F-322B-70F5-6F25A6F5C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49" y="110152"/>
            <a:ext cx="3045641" cy="109086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  <a:latin typeface="YouTube Sans Medium" pitchFamily="2" charset="77"/>
                <a:cs typeface="Calibri" panose="020F0502020204030204" pitchFamily="34" charset="0"/>
              </a:rPr>
              <a:t>STICK</a:t>
            </a:r>
            <a:r>
              <a:rPr lang="en-US" sz="4000">
                <a:latin typeface="YouTube Sans Medium" pitchFamily="2" charset="77"/>
                <a:cs typeface="Calibri" panose="020F0502020204030204" pitchFamily="34" charset="0"/>
              </a:rPr>
              <a:t>INESS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42D8D6-3A2F-A942-939C-EF57AE6F1BA1}"/>
              </a:ext>
            </a:extLst>
          </p:cNvPr>
          <p:cNvSpPr/>
          <p:nvPr/>
        </p:nvSpPr>
        <p:spPr>
          <a:xfrm>
            <a:off x="473241" y="2025634"/>
            <a:ext cx="11245516" cy="3525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CA320-1DD7-2AB8-A50A-2315D3315F2C}"/>
              </a:ext>
            </a:extLst>
          </p:cNvPr>
          <p:cNvSpPr txBox="1"/>
          <p:nvPr/>
        </p:nvSpPr>
        <p:spPr>
          <a:xfrm>
            <a:off x="29771" y="1386047"/>
            <a:ext cx="1942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I would never use YouTube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890AF-ED80-E76C-6FED-C6503D167480}"/>
              </a:ext>
            </a:extLst>
          </p:cNvPr>
          <p:cNvSpPr txBox="1"/>
          <p:nvPr/>
        </p:nvSpPr>
        <p:spPr>
          <a:xfrm>
            <a:off x="10346278" y="1599962"/>
            <a:ext cx="2216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I only use YouTube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AB452-EF30-B0BA-5A8F-C186062A0A98}"/>
              </a:ext>
            </a:extLst>
          </p:cNvPr>
          <p:cNvSpPr/>
          <p:nvPr/>
        </p:nvSpPr>
        <p:spPr>
          <a:xfrm>
            <a:off x="473241" y="2025632"/>
            <a:ext cx="794085" cy="3525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84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86B199-7960-B8EF-5DE3-C87C7DEDD229}"/>
              </a:ext>
            </a:extLst>
          </p:cNvPr>
          <p:cNvCxnSpPr>
            <a:cxnSpLocks/>
          </p:cNvCxnSpPr>
          <p:nvPr/>
        </p:nvCxnSpPr>
        <p:spPr>
          <a:xfrm>
            <a:off x="1267326" y="2025634"/>
            <a:ext cx="0" cy="121482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459949-8E50-2039-2699-20AB074FE794}"/>
              </a:ext>
            </a:extLst>
          </p:cNvPr>
          <p:cNvSpPr txBox="1"/>
          <p:nvPr/>
        </p:nvSpPr>
        <p:spPr>
          <a:xfrm>
            <a:off x="288759" y="3294466"/>
            <a:ext cx="150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YouTube vids go viral (2006)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5DBD-C541-1416-E090-5914C9D1425A}"/>
              </a:ext>
            </a:extLst>
          </p:cNvPr>
          <p:cNvSpPr/>
          <p:nvPr/>
        </p:nvSpPr>
        <p:spPr>
          <a:xfrm>
            <a:off x="1290445" y="2025633"/>
            <a:ext cx="1144530" cy="352563"/>
          </a:xfrm>
          <a:prstGeom prst="rect">
            <a:avLst/>
          </a:prstGeom>
          <a:gradFill>
            <a:gsLst>
              <a:gs pos="22000">
                <a:schemeClr val="accent6">
                  <a:lumMod val="60000"/>
                  <a:lumOff val="40000"/>
                </a:schemeClr>
              </a:gs>
              <a:gs pos="82000">
                <a:schemeClr val="accent6">
                  <a:lumMod val="40000"/>
                  <a:lumOff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9796AB-3125-AADC-1DDC-8D76FB537ADB}"/>
              </a:ext>
            </a:extLst>
          </p:cNvPr>
          <p:cNvCxnSpPr>
            <a:cxnSpLocks/>
          </p:cNvCxnSpPr>
          <p:nvPr/>
        </p:nvCxnSpPr>
        <p:spPr>
          <a:xfrm>
            <a:off x="2445249" y="2025632"/>
            <a:ext cx="0" cy="186466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F08BAF-5842-9024-79E8-45D72C011EFD}"/>
              </a:ext>
            </a:extLst>
          </p:cNvPr>
          <p:cNvSpPr txBox="1"/>
          <p:nvPr/>
        </p:nvSpPr>
        <p:spPr>
          <a:xfrm>
            <a:off x="1971811" y="3969137"/>
            <a:ext cx="1498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No platform compares to how user-friendly it 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CA543-20D3-3C4D-3134-86469B8EEF3D}"/>
              </a:ext>
            </a:extLst>
          </p:cNvPr>
          <p:cNvSpPr/>
          <p:nvPr/>
        </p:nvSpPr>
        <p:spPr>
          <a:xfrm>
            <a:off x="2458093" y="2025633"/>
            <a:ext cx="1827858" cy="352563"/>
          </a:xfrm>
          <a:prstGeom prst="rect">
            <a:avLst/>
          </a:prstGeom>
          <a:gradFill>
            <a:gsLst>
              <a:gs pos="51000">
                <a:schemeClr val="accent6">
                  <a:lumMod val="40000"/>
                  <a:lumOff val="60000"/>
                </a:schemeClr>
              </a:gs>
              <a:gs pos="92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4AD68D-0FD6-BB09-B16F-01C711523755}"/>
              </a:ext>
            </a:extLst>
          </p:cNvPr>
          <p:cNvCxnSpPr>
            <a:cxnSpLocks/>
          </p:cNvCxnSpPr>
          <p:nvPr/>
        </p:nvCxnSpPr>
        <p:spPr>
          <a:xfrm>
            <a:off x="4296225" y="2022047"/>
            <a:ext cx="0" cy="94479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740D92-174C-D964-B915-EAFCDE419BDF}"/>
              </a:ext>
            </a:extLst>
          </p:cNvPr>
          <p:cNvSpPr txBox="1"/>
          <p:nvPr/>
        </p:nvSpPr>
        <p:spPr>
          <a:xfrm>
            <a:off x="3717126" y="3026099"/>
            <a:ext cx="16871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You find out there’s a semi-famous content creator at a neighboring 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5390F-D3E6-7D9F-FE87-325DBEF21B0D}"/>
              </a:ext>
            </a:extLst>
          </p:cNvPr>
          <p:cNvSpPr txBox="1"/>
          <p:nvPr/>
        </p:nvSpPr>
        <p:spPr>
          <a:xfrm>
            <a:off x="1928024" y="4910342"/>
            <a:ext cx="16871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u="none" strike="noStrike">
                <a:solidFill>
                  <a:schemeClr val="bg1">
                    <a:lumMod val="85000"/>
                  </a:schemeClr>
                </a:solidFill>
                <a:effectLst/>
                <a:latin typeface="LabGrotesque"/>
              </a:rPr>
              <a:t>YouTube's Market Share Is </a:t>
            </a:r>
            <a:r>
              <a:rPr lang="en-US" sz="1400" b="1" i="0" u="sng" strike="noStrike">
                <a:solidFill>
                  <a:schemeClr val="bg1">
                    <a:lumMod val="85000"/>
                  </a:schemeClr>
                </a:solidFill>
                <a:effectLst/>
                <a:latin typeface="LabGrotesque"/>
              </a:rPr>
              <a:t>20 Times</a:t>
            </a:r>
            <a:r>
              <a:rPr lang="en-US" sz="1400" i="0" u="none" strike="noStrike">
                <a:solidFill>
                  <a:schemeClr val="bg1">
                    <a:lumMod val="85000"/>
                  </a:schemeClr>
                </a:solidFill>
                <a:effectLst/>
                <a:latin typeface="LabGrotesque"/>
              </a:rPr>
              <a:t> Its Nearest Competitor (Richmond, 2011)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DB5565-7827-E353-F923-E75E2B5BF398}"/>
              </a:ext>
            </a:extLst>
          </p:cNvPr>
          <p:cNvSpPr txBox="1"/>
          <p:nvPr/>
        </p:nvSpPr>
        <p:spPr>
          <a:xfrm>
            <a:off x="4125744" y="4462001"/>
            <a:ext cx="1214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u="sng">
                <a:solidFill>
                  <a:schemeClr val="bg1">
                    <a:lumMod val="85000"/>
                  </a:schemeClr>
                </a:solidFill>
                <a:latin typeface="LabGrotesque"/>
              </a:rPr>
              <a:t>$4B 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LabGrotesque"/>
              </a:rPr>
              <a:t>revenue (2014)</a:t>
            </a:r>
            <a:endParaRPr lang="en-US" sz="1400" i="0" u="none" strike="noStrike">
              <a:solidFill>
                <a:schemeClr val="bg1">
                  <a:lumMod val="85000"/>
                </a:schemeClr>
              </a:solidFill>
              <a:effectLst/>
              <a:latin typeface="LabGrotesque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0827C0-8C67-E2FB-FBAF-A496D866C978}"/>
              </a:ext>
            </a:extLst>
          </p:cNvPr>
          <p:cNvSpPr/>
          <p:nvPr/>
        </p:nvSpPr>
        <p:spPr>
          <a:xfrm>
            <a:off x="4309067" y="2025632"/>
            <a:ext cx="2173926" cy="352563"/>
          </a:xfrm>
          <a:prstGeom prst="rect">
            <a:avLst/>
          </a:prstGeom>
          <a:gradFill>
            <a:gsLst>
              <a:gs pos="27000">
                <a:schemeClr val="accent6">
                  <a:lumMod val="20000"/>
                  <a:lumOff val="80000"/>
                </a:schemeClr>
              </a:gs>
              <a:gs pos="72000">
                <a:schemeClr val="accent2">
                  <a:lumMod val="40000"/>
                  <a:lumOff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BC8E3A-3321-0907-4C38-84FCB1AADB62}"/>
              </a:ext>
            </a:extLst>
          </p:cNvPr>
          <p:cNvCxnSpPr>
            <a:cxnSpLocks/>
          </p:cNvCxnSpPr>
          <p:nvPr/>
        </p:nvCxnSpPr>
        <p:spPr>
          <a:xfrm>
            <a:off x="6506108" y="2023992"/>
            <a:ext cx="0" cy="12710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E2C1402-60B4-CBB7-54F0-AA1650602498}"/>
              </a:ext>
            </a:extLst>
          </p:cNvPr>
          <p:cNvSpPr txBox="1"/>
          <p:nvPr/>
        </p:nvSpPr>
        <p:spPr>
          <a:xfrm>
            <a:off x="5706705" y="3331608"/>
            <a:ext cx="2082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Integration into every part of life!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327B49-A587-D4CF-BC33-272E8850E839}"/>
              </a:ext>
            </a:extLst>
          </p:cNvPr>
          <p:cNvSpPr txBox="1"/>
          <p:nvPr/>
        </p:nvSpPr>
        <p:spPr>
          <a:xfrm>
            <a:off x="5881526" y="3936663"/>
            <a:ext cx="19644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i="0" u="none" strike="noStrike">
                <a:solidFill>
                  <a:schemeClr val="bg1">
                    <a:lumMod val="85000"/>
                  </a:schemeClr>
                </a:solidFill>
                <a:effectLst/>
                <a:latin typeface="LabGrotesque"/>
              </a:rPr>
              <a:t>Upload school projects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LabGrotesque"/>
              </a:rPr>
              <a:t>Tutorials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LabGrotesque"/>
              </a:rPr>
              <a:t>TV shows &amp; dramas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LabGrotesque"/>
              </a:rPr>
              <a:t>Trends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LabGrotesque"/>
              </a:rPr>
              <a:t>Music playlists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LabGrotesque"/>
              </a:rPr>
              <a:t>Live stream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LabGrotesque"/>
              </a:rPr>
              <a:t>Short videos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68FF56-EE2B-16E1-F7B9-4D745E33E182}"/>
              </a:ext>
            </a:extLst>
          </p:cNvPr>
          <p:cNvSpPr/>
          <p:nvPr/>
        </p:nvSpPr>
        <p:spPr>
          <a:xfrm>
            <a:off x="6524344" y="2025631"/>
            <a:ext cx="2350235" cy="368895"/>
          </a:xfrm>
          <a:prstGeom prst="rect">
            <a:avLst/>
          </a:prstGeom>
          <a:gradFill>
            <a:gsLst>
              <a:gs pos="27000">
                <a:schemeClr val="accent2">
                  <a:lumMod val="60000"/>
                  <a:lumOff val="40000"/>
                </a:schemeClr>
              </a:gs>
              <a:gs pos="64000">
                <a:srgbClr val="F87B5B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AE96D-0759-F647-518A-F66096690C2C}"/>
              </a:ext>
            </a:extLst>
          </p:cNvPr>
          <p:cNvSpPr txBox="1"/>
          <p:nvPr/>
        </p:nvSpPr>
        <p:spPr>
          <a:xfrm>
            <a:off x="5706705" y="5864449"/>
            <a:ext cx="21554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LabGrotesque"/>
              </a:rPr>
              <a:t>1.8B users by 2018 (“YouTube Usage Statistics”)</a:t>
            </a:r>
            <a:endParaRPr lang="en-US" sz="1400" i="0" u="none" strike="noStrike">
              <a:solidFill>
                <a:schemeClr val="bg1">
                  <a:lumMod val="85000"/>
                </a:schemeClr>
              </a:solidFill>
              <a:effectLst/>
              <a:latin typeface="LabGrotesque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BA68C7-43DF-7ED4-6153-A90B530F098B}"/>
              </a:ext>
            </a:extLst>
          </p:cNvPr>
          <p:cNvCxnSpPr>
            <a:cxnSpLocks/>
          </p:cNvCxnSpPr>
          <p:nvPr/>
        </p:nvCxnSpPr>
        <p:spPr>
          <a:xfrm>
            <a:off x="8874581" y="2023992"/>
            <a:ext cx="0" cy="12710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92477D-5B64-95D0-F886-0EE6F33FCE30}"/>
              </a:ext>
            </a:extLst>
          </p:cNvPr>
          <p:cNvSpPr txBox="1"/>
          <p:nvPr/>
        </p:nvSpPr>
        <p:spPr>
          <a:xfrm>
            <a:off x="8024413" y="3340386"/>
            <a:ext cx="1877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YouTube awards =&gt; competitive market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BE760A-1C18-49D2-637E-BA269BE8A521}"/>
              </a:ext>
            </a:extLst>
          </p:cNvPr>
          <p:cNvSpPr/>
          <p:nvPr/>
        </p:nvSpPr>
        <p:spPr>
          <a:xfrm>
            <a:off x="8903088" y="2017346"/>
            <a:ext cx="2823487" cy="376333"/>
          </a:xfrm>
          <a:prstGeom prst="rect">
            <a:avLst/>
          </a:prstGeom>
          <a:gradFill>
            <a:gsLst>
              <a:gs pos="9000">
                <a:srgbClr val="F87B5B"/>
              </a:gs>
              <a:gs pos="60000">
                <a:srgbClr val="E3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493188-DB3D-0A88-2D67-E86AB54E9BFB}"/>
              </a:ext>
            </a:extLst>
          </p:cNvPr>
          <p:cNvCxnSpPr>
            <a:cxnSpLocks/>
          </p:cNvCxnSpPr>
          <p:nvPr/>
        </p:nvCxnSpPr>
        <p:spPr>
          <a:xfrm>
            <a:off x="11718757" y="2013718"/>
            <a:ext cx="0" cy="12710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B58A79A-07B2-E9A3-5F7B-1E319EABECFA}"/>
              </a:ext>
            </a:extLst>
          </p:cNvPr>
          <p:cNvSpPr txBox="1"/>
          <p:nvPr/>
        </p:nvSpPr>
        <p:spPr>
          <a:xfrm>
            <a:off x="10513100" y="3269233"/>
            <a:ext cx="1621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Attached sentiment leads to lifetime customer loyalty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4C7009C-1ED0-382D-2E77-2C066CDB6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5" t="15066" r="26812" b="16222"/>
          <a:stretch/>
        </p:blipFill>
        <p:spPr>
          <a:xfrm>
            <a:off x="8255287" y="4079470"/>
            <a:ext cx="1275053" cy="1811502"/>
          </a:xfrm>
          <a:prstGeom prst="rect">
            <a:avLst/>
          </a:prstGeom>
        </p:spPr>
      </p:pic>
      <p:sp>
        <p:nvSpPr>
          <p:cNvPr id="42" name="Down Arrow 41">
            <a:extLst>
              <a:ext uri="{FF2B5EF4-FFF2-40B4-BE49-F238E27FC236}">
                <a16:creationId xmlns:a16="http://schemas.microsoft.com/office/drawing/2014/main" id="{5AA2667E-C7A1-EFCF-FFC2-015CED10C3B9}"/>
              </a:ext>
            </a:extLst>
          </p:cNvPr>
          <p:cNvSpPr/>
          <p:nvPr/>
        </p:nvSpPr>
        <p:spPr>
          <a:xfrm rot="10800000">
            <a:off x="3766716" y="4244431"/>
            <a:ext cx="346911" cy="782825"/>
          </a:xfrm>
          <a:prstGeom prst="downArrow">
            <a:avLst/>
          </a:prstGeom>
          <a:solidFill>
            <a:srgbClr val="E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ckrolling · GitHub Topics · GitHub">
            <a:extLst>
              <a:ext uri="{FF2B5EF4-FFF2-40B4-BE49-F238E27FC236}">
                <a16:creationId xmlns:a16="http://schemas.microsoft.com/office/drawing/2014/main" id="{A66D951C-E1E4-85F0-081D-4A21C74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62"/>
          <a:stretch/>
        </p:blipFill>
        <p:spPr bwMode="auto">
          <a:xfrm>
            <a:off x="-8128" y="4929895"/>
            <a:ext cx="1794067" cy="121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Video | Google Wiki | Fandom">
            <a:extLst>
              <a:ext uri="{FF2B5EF4-FFF2-40B4-BE49-F238E27FC236}">
                <a16:creationId xmlns:a16="http://schemas.microsoft.com/office/drawing/2014/main" id="{0E744C0F-A1C1-329C-C4D2-256F9FAD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" y="4021567"/>
            <a:ext cx="1792918" cy="63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uTube ReRyan! - YouTube">
            <a:extLst>
              <a:ext uri="{FF2B5EF4-FFF2-40B4-BE49-F238E27FC236}">
                <a16:creationId xmlns:a16="http://schemas.microsoft.com/office/drawing/2014/main" id="{04523EE7-DEF4-2689-AEA2-CA46A91E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222" y="4141583"/>
            <a:ext cx="2069433" cy="116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Tube rich list: MrBeast was the highest-paid star of 2021 - BBC News">
            <a:extLst>
              <a:ext uri="{FF2B5EF4-FFF2-40B4-BE49-F238E27FC236}">
                <a16:creationId xmlns:a16="http://schemas.microsoft.com/office/drawing/2014/main" id="{A99BDA69-3648-EC65-7CCC-0072A1F0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062" y="5498082"/>
            <a:ext cx="2015593" cy="113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106E0FE-1986-A7BF-D42F-535054D43F11}"/>
              </a:ext>
            </a:extLst>
          </p:cNvPr>
          <p:cNvCxnSpPr>
            <a:cxnSpLocks/>
          </p:cNvCxnSpPr>
          <p:nvPr/>
        </p:nvCxnSpPr>
        <p:spPr>
          <a:xfrm>
            <a:off x="716334" y="569799"/>
            <a:ext cx="2560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282869-96C8-C2A1-6553-FB268FD8AD23}"/>
              </a:ext>
            </a:extLst>
          </p:cNvPr>
          <p:cNvCxnSpPr>
            <a:cxnSpLocks/>
          </p:cNvCxnSpPr>
          <p:nvPr/>
        </p:nvCxnSpPr>
        <p:spPr>
          <a:xfrm>
            <a:off x="716334" y="649047"/>
            <a:ext cx="2560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EEF344-D3EE-C300-62BD-8175D484FDD4}"/>
              </a:ext>
            </a:extLst>
          </p:cNvPr>
          <p:cNvCxnSpPr>
            <a:cxnSpLocks/>
          </p:cNvCxnSpPr>
          <p:nvPr/>
        </p:nvCxnSpPr>
        <p:spPr>
          <a:xfrm>
            <a:off x="716334" y="728294"/>
            <a:ext cx="2560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1DE30-B421-7A0F-A671-28ED7E1881F0}"/>
              </a:ext>
            </a:extLst>
          </p:cNvPr>
          <p:cNvSpPr>
            <a:spLocks/>
          </p:cNvSpPr>
          <p:nvPr/>
        </p:nvSpPr>
        <p:spPr>
          <a:xfrm>
            <a:off x="4299775" y="405957"/>
            <a:ext cx="6067845" cy="49167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endParaRPr lang="en-US" sz="1400">
              <a:solidFill>
                <a:schemeClr val="bg1"/>
              </a:solidFill>
              <a:latin typeface="YOUTUBE-SANS-LIGHT" pitchFamily="2" charset="77"/>
            </a:endParaRPr>
          </a:p>
        </p:txBody>
      </p:sp>
      <p:pic>
        <p:nvPicPr>
          <p:cNvPr id="32" name="Graphic 31" descr="Magnifying glass with solid fill">
            <a:extLst>
              <a:ext uri="{FF2B5EF4-FFF2-40B4-BE49-F238E27FC236}">
                <a16:creationId xmlns:a16="http://schemas.microsoft.com/office/drawing/2014/main" id="{4E3A03BF-3343-2236-6A83-B06AA34814AD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92384" y="438524"/>
            <a:ext cx="415864" cy="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6A8110-58F1-E0B5-01AA-FF79F84E3041}"/>
              </a:ext>
            </a:extLst>
          </p:cNvPr>
          <p:cNvSpPr txBox="1"/>
          <p:nvPr/>
        </p:nvSpPr>
        <p:spPr>
          <a:xfrm>
            <a:off x="4423874" y="469024"/>
            <a:ext cx="5478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YouTube Sans Medium" pitchFamily="2" charset="77"/>
              </a:rPr>
              <a:t>Why do viewers keep coming back to YouTube?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C46FF-5116-BB86-AE3F-A3CF33534989}"/>
              </a:ext>
            </a:extLst>
          </p:cNvPr>
          <p:cNvSpPr txBox="1"/>
          <p:nvPr/>
        </p:nvSpPr>
        <p:spPr>
          <a:xfrm>
            <a:off x="3717126" y="5374115"/>
            <a:ext cx="1623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u="none" strike="noStrike">
                <a:solidFill>
                  <a:schemeClr val="bg1">
                    <a:lumMod val="85000"/>
                  </a:schemeClr>
                </a:solidFill>
                <a:effectLst/>
                <a:latin typeface="LabGrotesque"/>
              </a:rPr>
              <a:t>This is how much the top earning channel makes: </a:t>
            </a:r>
            <a:r>
              <a:rPr lang="en-US" sz="1400" b="1" i="0" u="sng" strike="noStrike">
                <a:solidFill>
                  <a:schemeClr val="bg1">
                    <a:lumMod val="85000"/>
                  </a:schemeClr>
                </a:solidFill>
                <a:effectLst/>
                <a:latin typeface="LabGrotesque"/>
              </a:rPr>
              <a:t>$4.9M </a:t>
            </a:r>
            <a:r>
              <a:rPr lang="en-US" sz="1400" i="0" strike="noStrike">
                <a:solidFill>
                  <a:schemeClr val="bg1">
                    <a:lumMod val="85000"/>
                  </a:schemeClr>
                </a:solidFill>
                <a:effectLst/>
                <a:latin typeface="LabGrotesque"/>
              </a:rPr>
              <a:t>(2014)</a:t>
            </a:r>
            <a:endParaRPr lang="en-US" sz="1400" b="1" i="0" u="sng" strike="noStrike">
              <a:solidFill>
                <a:schemeClr val="bg1">
                  <a:lumMod val="85000"/>
                </a:schemeClr>
              </a:solidFill>
              <a:effectLst/>
              <a:latin typeface="LabGrotesqu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60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9" grpId="0" animBg="1"/>
      <p:bldP spid="25" grpId="0" animBg="1"/>
      <p:bldP spid="30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74FB03D-F4FE-1DE8-26CF-F62EE1E8C0CF}"/>
              </a:ext>
            </a:extLst>
          </p:cNvPr>
          <p:cNvSpPr/>
          <p:nvPr/>
        </p:nvSpPr>
        <p:spPr>
          <a:xfrm>
            <a:off x="3110040" y="1313873"/>
            <a:ext cx="1567754" cy="542254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1FAFE6-3C76-AE2E-EAD0-BC6F01BBB48F}"/>
              </a:ext>
            </a:extLst>
          </p:cNvPr>
          <p:cNvSpPr/>
          <p:nvPr/>
        </p:nvSpPr>
        <p:spPr>
          <a:xfrm>
            <a:off x="0" y="0"/>
            <a:ext cx="305181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FF0C78-84A1-4467-14BE-2F3BB48E65AA}"/>
              </a:ext>
            </a:extLst>
          </p:cNvPr>
          <p:cNvGrpSpPr/>
          <p:nvPr/>
        </p:nvGrpSpPr>
        <p:grpSpPr>
          <a:xfrm>
            <a:off x="196571" y="3168882"/>
            <a:ext cx="3161232" cy="600782"/>
            <a:chOff x="196571" y="3107134"/>
            <a:chExt cx="3161232" cy="600782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67653312-C8A7-6A90-0999-9A01FAF3BC3D}"/>
                </a:ext>
              </a:extLst>
            </p:cNvPr>
            <p:cNvSpPr/>
            <p:nvPr/>
          </p:nvSpPr>
          <p:spPr>
            <a:xfrm>
              <a:off x="196571" y="3107134"/>
              <a:ext cx="2664817" cy="60078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9552B-2276-33C6-2D5E-41F1EDECF671}"/>
                </a:ext>
              </a:extLst>
            </p:cNvPr>
            <p:cNvGrpSpPr/>
            <p:nvPr/>
          </p:nvGrpSpPr>
          <p:grpSpPr>
            <a:xfrm>
              <a:off x="570598" y="3181205"/>
              <a:ext cx="2787205" cy="457200"/>
              <a:chOff x="528066" y="2107913"/>
              <a:chExt cx="2787205" cy="4572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1F052A-518D-72D6-E06C-6BAD2B92231C}"/>
                  </a:ext>
                </a:extLst>
              </p:cNvPr>
              <p:cNvSpPr txBox="1"/>
              <p:nvPr/>
            </p:nvSpPr>
            <p:spPr>
              <a:xfrm>
                <a:off x="1113283" y="2167236"/>
                <a:ext cx="22019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YouTube Sans Medium" pitchFamily="2" charset="77"/>
                  </a:rPr>
                  <a:t>TV</a:t>
                </a:r>
              </a:p>
            </p:txBody>
          </p:sp>
          <p:pic>
            <p:nvPicPr>
              <p:cNvPr id="6" name="Graphic 5" descr="Television with solid fill">
                <a:extLst>
                  <a:ext uri="{FF2B5EF4-FFF2-40B4-BE49-F238E27FC236}">
                    <a16:creationId xmlns:a16="http://schemas.microsoft.com/office/drawing/2014/main" id="{EE661B37-B81C-D3DB-BFBD-06826FE51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528066" y="2107913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88ADBED-4E5A-EE44-4EF1-8E824B43E354}"/>
              </a:ext>
            </a:extLst>
          </p:cNvPr>
          <p:cNvGrpSpPr/>
          <p:nvPr/>
        </p:nvGrpSpPr>
        <p:grpSpPr>
          <a:xfrm>
            <a:off x="194094" y="2312616"/>
            <a:ext cx="3108266" cy="600782"/>
            <a:chOff x="207005" y="3202742"/>
            <a:chExt cx="3108266" cy="60078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3383CB6-9396-6505-CD48-00666F015077}"/>
                </a:ext>
              </a:extLst>
            </p:cNvPr>
            <p:cNvSpPr/>
            <p:nvPr/>
          </p:nvSpPr>
          <p:spPr>
            <a:xfrm>
              <a:off x="207005" y="3202742"/>
              <a:ext cx="2664817" cy="60078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388A55-679A-E0F2-839A-487D2851D851}"/>
                </a:ext>
              </a:extLst>
            </p:cNvPr>
            <p:cNvGrpSpPr/>
            <p:nvPr/>
          </p:nvGrpSpPr>
          <p:grpSpPr>
            <a:xfrm>
              <a:off x="528066" y="3262334"/>
              <a:ext cx="2787205" cy="457200"/>
              <a:chOff x="528066" y="2864115"/>
              <a:chExt cx="2787205" cy="4572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B63559-DE85-09D2-EF51-B983AAA2BDDE}"/>
                  </a:ext>
                </a:extLst>
              </p:cNvPr>
              <p:cNvSpPr txBox="1"/>
              <p:nvPr/>
            </p:nvSpPr>
            <p:spPr>
              <a:xfrm>
                <a:off x="1113283" y="2923438"/>
                <a:ext cx="22019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YouTube Sans Medium" pitchFamily="2" charset="77"/>
                  </a:rPr>
                  <a:t>Live Stream</a:t>
                </a:r>
              </a:p>
            </p:txBody>
          </p:sp>
          <p:pic>
            <p:nvPicPr>
              <p:cNvPr id="9" name="Graphic 8" descr="Programmer female with solid fill">
                <a:extLst>
                  <a:ext uri="{FF2B5EF4-FFF2-40B4-BE49-F238E27FC236}">
                    <a16:creationId xmlns:a16="http://schemas.microsoft.com/office/drawing/2014/main" id="{CE9AAFAC-7A74-FFD8-E156-12CE54412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8066" y="2864115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2D6FD8-EB41-D344-8623-1A7596951462}"/>
              </a:ext>
            </a:extLst>
          </p:cNvPr>
          <p:cNvGrpSpPr/>
          <p:nvPr/>
        </p:nvGrpSpPr>
        <p:grpSpPr>
          <a:xfrm>
            <a:off x="207005" y="4025148"/>
            <a:ext cx="3108266" cy="600782"/>
            <a:chOff x="207005" y="4075938"/>
            <a:chExt cx="3108266" cy="600782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6E8A47E4-2640-F8A6-CA70-40F28A17EC03}"/>
                </a:ext>
              </a:extLst>
            </p:cNvPr>
            <p:cNvSpPr/>
            <p:nvPr/>
          </p:nvSpPr>
          <p:spPr>
            <a:xfrm>
              <a:off x="207005" y="4075938"/>
              <a:ext cx="2664817" cy="60078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3FC971-2EA0-E457-8EC1-79191769332B}"/>
                </a:ext>
              </a:extLst>
            </p:cNvPr>
            <p:cNvGrpSpPr/>
            <p:nvPr/>
          </p:nvGrpSpPr>
          <p:grpSpPr>
            <a:xfrm>
              <a:off x="528066" y="4140980"/>
              <a:ext cx="2787205" cy="457200"/>
              <a:chOff x="528066" y="3614853"/>
              <a:chExt cx="2787205" cy="45720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A876A-BFA3-25A1-4BA2-2A16F35D35CB}"/>
                  </a:ext>
                </a:extLst>
              </p:cNvPr>
              <p:cNvSpPr txBox="1"/>
              <p:nvPr/>
            </p:nvSpPr>
            <p:spPr>
              <a:xfrm>
                <a:off x="1113283" y="3679640"/>
                <a:ext cx="22019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YouTube Sans Medium" pitchFamily="2" charset="77"/>
                  </a:rPr>
                  <a:t>Short Videos</a:t>
                </a:r>
              </a:p>
            </p:txBody>
          </p:sp>
          <p:pic>
            <p:nvPicPr>
              <p:cNvPr id="12" name="Graphic 11" descr="Group of people with solid fill">
                <a:extLst>
                  <a:ext uri="{FF2B5EF4-FFF2-40B4-BE49-F238E27FC236}">
                    <a16:creationId xmlns:a16="http://schemas.microsoft.com/office/drawing/2014/main" id="{0E81EEFA-517C-69F6-F9D1-ABA5283D0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28066" y="3614853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0055EE-582F-06C0-F5EA-FB66803EA455}"/>
              </a:ext>
            </a:extLst>
          </p:cNvPr>
          <p:cNvGrpSpPr/>
          <p:nvPr/>
        </p:nvGrpSpPr>
        <p:grpSpPr>
          <a:xfrm>
            <a:off x="196775" y="5750566"/>
            <a:ext cx="3108266" cy="600782"/>
            <a:chOff x="207005" y="4949134"/>
            <a:chExt cx="3108266" cy="600782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DCEF8A7-BFF2-1BF4-CD32-47B51E9D9FD1}"/>
                </a:ext>
              </a:extLst>
            </p:cNvPr>
            <p:cNvSpPr/>
            <p:nvPr/>
          </p:nvSpPr>
          <p:spPr>
            <a:xfrm>
              <a:off x="207005" y="4949134"/>
              <a:ext cx="2664817" cy="60078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FD8904-CEA2-57A2-BE70-9182A5037FB9}"/>
                </a:ext>
              </a:extLst>
            </p:cNvPr>
            <p:cNvGrpSpPr/>
            <p:nvPr/>
          </p:nvGrpSpPr>
          <p:grpSpPr>
            <a:xfrm>
              <a:off x="528066" y="5019626"/>
              <a:ext cx="2787205" cy="457200"/>
              <a:chOff x="528066" y="4381983"/>
              <a:chExt cx="2787205" cy="4572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47C9AF-22CB-144D-78FE-94611CD9EE92}"/>
                  </a:ext>
                </a:extLst>
              </p:cNvPr>
              <p:cNvSpPr txBox="1"/>
              <p:nvPr/>
            </p:nvSpPr>
            <p:spPr>
              <a:xfrm>
                <a:off x="1113283" y="4435842"/>
                <a:ext cx="22019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YouTube Sans Medium" pitchFamily="2" charset="77"/>
                  </a:rPr>
                  <a:t>Audio Streaming</a:t>
                </a:r>
              </a:p>
            </p:txBody>
          </p:sp>
          <p:pic>
            <p:nvPicPr>
              <p:cNvPr id="15" name="Graphic 14" descr="Music notes with solid fill">
                <a:extLst>
                  <a:ext uri="{FF2B5EF4-FFF2-40B4-BE49-F238E27FC236}">
                    <a16:creationId xmlns:a16="http://schemas.microsoft.com/office/drawing/2014/main" id="{A72907DE-DA08-C844-5AEC-245281AFD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28066" y="4381983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17884C-FCFB-989E-D3D8-BD649BAE4FC7}"/>
              </a:ext>
            </a:extLst>
          </p:cNvPr>
          <p:cNvGrpSpPr/>
          <p:nvPr/>
        </p:nvGrpSpPr>
        <p:grpSpPr>
          <a:xfrm>
            <a:off x="189735" y="4881414"/>
            <a:ext cx="3108266" cy="613666"/>
            <a:chOff x="207005" y="5822329"/>
            <a:chExt cx="3108266" cy="613666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A52EB554-2B49-247B-E63C-88ACB8AE6503}"/>
                </a:ext>
              </a:extLst>
            </p:cNvPr>
            <p:cNvSpPr/>
            <p:nvPr/>
          </p:nvSpPr>
          <p:spPr>
            <a:xfrm>
              <a:off x="207005" y="5822329"/>
              <a:ext cx="2664817" cy="60078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8F9C703-16EA-EE24-BA09-0FAB572691CC}"/>
                </a:ext>
              </a:extLst>
            </p:cNvPr>
            <p:cNvGrpSpPr/>
            <p:nvPr/>
          </p:nvGrpSpPr>
          <p:grpSpPr>
            <a:xfrm>
              <a:off x="528066" y="5851220"/>
              <a:ext cx="2787205" cy="584775"/>
              <a:chOff x="528066" y="5085671"/>
              <a:chExt cx="2787205" cy="584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9CF93D-40C2-6AFB-0838-A18392A9D8BB}"/>
                  </a:ext>
                </a:extLst>
              </p:cNvPr>
              <p:cNvSpPr txBox="1"/>
              <p:nvPr/>
            </p:nvSpPr>
            <p:spPr>
              <a:xfrm>
                <a:off x="1113283" y="5085671"/>
                <a:ext cx="22019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YouTube Sans Medium" pitchFamily="2" charset="77"/>
                  </a:rPr>
                  <a:t>Social Media E-Commerce</a:t>
                </a:r>
              </a:p>
            </p:txBody>
          </p:sp>
          <p:pic>
            <p:nvPicPr>
              <p:cNvPr id="19" name="Graphic 18" descr="Ecommerce with solid fill">
                <a:extLst>
                  <a:ext uri="{FF2B5EF4-FFF2-40B4-BE49-F238E27FC236}">
                    <a16:creationId xmlns:a16="http://schemas.microsoft.com/office/drawing/2014/main" id="{03ED30D4-957E-13E3-72EB-298B01CE9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28066" y="5132721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25490F-1823-0FF9-5FFF-FDC9262DA0A0}"/>
              </a:ext>
            </a:extLst>
          </p:cNvPr>
          <p:cNvGrpSpPr/>
          <p:nvPr/>
        </p:nvGrpSpPr>
        <p:grpSpPr>
          <a:xfrm>
            <a:off x="207005" y="1456350"/>
            <a:ext cx="3108266" cy="600782"/>
            <a:chOff x="207005" y="1456350"/>
            <a:chExt cx="3108266" cy="60078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86C1E57-2CB3-D14D-E876-0955386953AA}"/>
                </a:ext>
              </a:extLst>
            </p:cNvPr>
            <p:cNvSpPr/>
            <p:nvPr/>
          </p:nvSpPr>
          <p:spPr>
            <a:xfrm>
              <a:off x="207005" y="1456350"/>
              <a:ext cx="2664817" cy="60078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3410CB7-0209-2638-6343-5EC03B220128}"/>
                </a:ext>
              </a:extLst>
            </p:cNvPr>
            <p:cNvGrpSpPr/>
            <p:nvPr/>
          </p:nvGrpSpPr>
          <p:grpSpPr>
            <a:xfrm>
              <a:off x="528066" y="1503741"/>
              <a:ext cx="2787205" cy="458501"/>
              <a:chOff x="528066" y="1291087"/>
              <a:chExt cx="2787205" cy="45850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30E490-4FF6-CE23-C292-A38D8519F7EE}"/>
                  </a:ext>
                </a:extLst>
              </p:cNvPr>
              <p:cNvSpPr txBox="1"/>
              <p:nvPr/>
            </p:nvSpPr>
            <p:spPr>
              <a:xfrm>
                <a:off x="1113283" y="1411034"/>
                <a:ext cx="22019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YouTube Sans Medium" pitchFamily="2" charset="77"/>
                  </a:rPr>
                  <a:t>Video Sharing</a:t>
                </a:r>
              </a:p>
            </p:txBody>
          </p:sp>
          <p:pic>
            <p:nvPicPr>
              <p:cNvPr id="25" name="Graphic 24" descr="Clapper board with solid fill">
                <a:extLst>
                  <a:ext uri="{FF2B5EF4-FFF2-40B4-BE49-F238E27FC236}">
                    <a16:creationId xmlns:a16="http://schemas.microsoft.com/office/drawing/2014/main" id="{71A1BC19-86AC-A782-85CD-1772F6628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28066" y="1291087"/>
                <a:ext cx="457200" cy="457200"/>
              </a:xfrm>
              <a:prstGeom prst="rect">
                <a:avLst/>
              </a:prstGeom>
            </p:spPr>
          </p:pic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13B4E-C0B3-DB4D-D862-08D659B56F79}"/>
              </a:ext>
            </a:extLst>
          </p:cNvPr>
          <p:cNvCxnSpPr/>
          <p:nvPr/>
        </p:nvCxnSpPr>
        <p:spPr>
          <a:xfrm>
            <a:off x="3051814" y="2057132"/>
            <a:ext cx="9140186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2DBBA7-E0B6-C557-D211-49C7DC1C034D}"/>
              </a:ext>
            </a:extLst>
          </p:cNvPr>
          <p:cNvCxnSpPr/>
          <p:nvPr/>
        </p:nvCxnSpPr>
        <p:spPr>
          <a:xfrm>
            <a:off x="3051814" y="2943212"/>
            <a:ext cx="9140186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25AC47-6B7D-A237-4701-452060E05A1C}"/>
              </a:ext>
            </a:extLst>
          </p:cNvPr>
          <p:cNvCxnSpPr/>
          <p:nvPr/>
        </p:nvCxnSpPr>
        <p:spPr>
          <a:xfrm>
            <a:off x="3051814" y="3829292"/>
            <a:ext cx="9140186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7F8ADB-5C87-8766-86F9-A33EAF06FCA4}"/>
              </a:ext>
            </a:extLst>
          </p:cNvPr>
          <p:cNvCxnSpPr/>
          <p:nvPr/>
        </p:nvCxnSpPr>
        <p:spPr>
          <a:xfrm>
            <a:off x="3051814" y="4715372"/>
            <a:ext cx="9140186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F798E7-1EAF-8E0F-15C8-4A561748B48E}"/>
              </a:ext>
            </a:extLst>
          </p:cNvPr>
          <p:cNvCxnSpPr/>
          <p:nvPr/>
        </p:nvCxnSpPr>
        <p:spPr>
          <a:xfrm>
            <a:off x="3051814" y="5601452"/>
            <a:ext cx="9140186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BE1987-B144-2416-2670-4E40A6B8346D}"/>
              </a:ext>
            </a:extLst>
          </p:cNvPr>
          <p:cNvCxnSpPr/>
          <p:nvPr/>
        </p:nvCxnSpPr>
        <p:spPr>
          <a:xfrm>
            <a:off x="3061379" y="6487533"/>
            <a:ext cx="9140186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00AFDDD-1A20-6BAC-80FC-B49BD936AAD2}"/>
              </a:ext>
            </a:extLst>
          </p:cNvPr>
          <p:cNvSpPr/>
          <p:nvPr/>
        </p:nvSpPr>
        <p:spPr>
          <a:xfrm>
            <a:off x="3270040" y="628360"/>
            <a:ext cx="8571929" cy="3508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latin typeface="YouTube Sans Medium"/>
              </a:rPr>
              <a:t>Horizontal Competition</a:t>
            </a:r>
            <a:endParaRPr lang="en-US" sz="2000">
              <a:latin typeface="YouTube Sans Medium" pitchFamily="2" charset="77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E76E89-D6A9-5457-D2C3-98B996643D91}"/>
              </a:ext>
            </a:extLst>
          </p:cNvPr>
          <p:cNvCxnSpPr>
            <a:cxnSpLocks/>
          </p:cNvCxnSpPr>
          <p:nvPr/>
        </p:nvCxnSpPr>
        <p:spPr>
          <a:xfrm>
            <a:off x="4738254" y="1227711"/>
            <a:ext cx="0" cy="563028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843D618-0E4F-5169-4D97-182D103C9E39}"/>
              </a:ext>
            </a:extLst>
          </p:cNvPr>
          <p:cNvCxnSpPr>
            <a:cxnSpLocks/>
          </p:cNvCxnSpPr>
          <p:nvPr/>
        </p:nvCxnSpPr>
        <p:spPr>
          <a:xfrm>
            <a:off x="6272001" y="1227711"/>
            <a:ext cx="0" cy="563028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B5A22D-2FB9-3C35-299D-13BDAF10EAC9}"/>
              </a:ext>
            </a:extLst>
          </p:cNvPr>
          <p:cNvCxnSpPr>
            <a:cxnSpLocks/>
          </p:cNvCxnSpPr>
          <p:nvPr/>
        </p:nvCxnSpPr>
        <p:spPr>
          <a:xfrm>
            <a:off x="9339495" y="1227711"/>
            <a:ext cx="0" cy="563028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27A5C2-322C-57BD-5FF5-CF3D4752A59D}"/>
              </a:ext>
            </a:extLst>
          </p:cNvPr>
          <p:cNvCxnSpPr>
            <a:cxnSpLocks/>
          </p:cNvCxnSpPr>
          <p:nvPr/>
        </p:nvCxnSpPr>
        <p:spPr>
          <a:xfrm>
            <a:off x="10873241" y="1227711"/>
            <a:ext cx="0" cy="563028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26BD13-B62D-B60F-0820-4308FB90260B}"/>
              </a:ext>
            </a:extLst>
          </p:cNvPr>
          <p:cNvGrpSpPr/>
          <p:nvPr/>
        </p:nvGrpSpPr>
        <p:grpSpPr>
          <a:xfrm>
            <a:off x="3233736" y="1501880"/>
            <a:ext cx="1696815" cy="400110"/>
            <a:chOff x="865632" y="157105"/>
            <a:chExt cx="2426207" cy="57210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9FFA1A-7D90-A078-4715-4C010C43EB4B}"/>
                </a:ext>
              </a:extLst>
            </p:cNvPr>
            <p:cNvSpPr txBox="1"/>
            <p:nvPr/>
          </p:nvSpPr>
          <p:spPr>
            <a:xfrm>
              <a:off x="1370048" y="157105"/>
              <a:ext cx="1921791" cy="57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YouTube Sans Medium" pitchFamily="2" charset="77"/>
                </a:rPr>
                <a:t>YouTube</a:t>
              </a:r>
            </a:p>
          </p:txBody>
        </p:sp>
        <p:pic>
          <p:nvPicPr>
            <p:cNvPr id="48" name="Picture 8" descr="THE NEW YOUTUBE LOGO PNG 2023">
              <a:extLst>
                <a:ext uri="{FF2B5EF4-FFF2-40B4-BE49-F238E27FC236}">
                  <a16:creationId xmlns:a16="http://schemas.microsoft.com/office/drawing/2014/main" id="{5FCD1447-4B35-4B0B-3B81-52537F38FE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958"/>
            <a:stretch/>
          </p:blipFill>
          <p:spPr bwMode="auto">
            <a:xfrm>
              <a:off x="865632" y="254421"/>
              <a:ext cx="538455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DA3C6-6F78-BB12-56F2-F4E87A130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67" y="1697407"/>
            <a:ext cx="1056867" cy="3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79ED6A-E330-8BC1-FDE7-097996023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51" y="1212003"/>
            <a:ext cx="473031" cy="47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00689894-54BE-5656-1835-7ADF824D9B41}"/>
              </a:ext>
            </a:extLst>
          </p:cNvPr>
          <p:cNvGrpSpPr/>
          <p:nvPr/>
        </p:nvGrpSpPr>
        <p:grpSpPr>
          <a:xfrm>
            <a:off x="5044243" y="2818897"/>
            <a:ext cx="6921672" cy="1228746"/>
            <a:chOff x="4985832" y="1939544"/>
            <a:chExt cx="6921672" cy="1228746"/>
          </a:xfrm>
        </p:grpSpPr>
        <p:pic>
          <p:nvPicPr>
            <p:cNvPr id="1030" name="Picture 6" descr="Amazon.com Sign up for Prime Video">
              <a:extLst>
                <a:ext uri="{FF2B5EF4-FFF2-40B4-BE49-F238E27FC236}">
                  <a16:creationId xmlns:a16="http://schemas.microsoft.com/office/drawing/2014/main" id="{F0B49423-17C6-CB0D-0D86-3E2CD827A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5832" y="2274852"/>
              <a:ext cx="869974" cy="456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56F159E3-BE78-D755-AB08-620395912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3330" y="2339871"/>
              <a:ext cx="734174" cy="277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HE NEW NETFLIX LOGO PNG FOR 2023">
              <a:extLst>
                <a:ext uri="{FF2B5EF4-FFF2-40B4-BE49-F238E27FC236}">
                  <a16:creationId xmlns:a16="http://schemas.microsoft.com/office/drawing/2014/main" id="{BE683723-194B-5D4F-8C76-CE862247E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363" y="2113935"/>
              <a:ext cx="490092" cy="890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ownload Hulu Logo in SVG Vector or PNG File Format - Logo.wine">
              <a:extLst>
                <a:ext uri="{FF2B5EF4-FFF2-40B4-BE49-F238E27FC236}">
                  <a16:creationId xmlns:a16="http://schemas.microsoft.com/office/drawing/2014/main" id="{D0579C7A-2D70-F410-4D35-C561ED14A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330" y="1939544"/>
              <a:ext cx="1025156" cy="683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Disney Logo PNG Transparent &amp; SVG Vector - Freebie Supply">
              <a:extLst>
                <a:ext uri="{FF2B5EF4-FFF2-40B4-BE49-F238E27FC236}">
                  <a16:creationId xmlns:a16="http://schemas.microsoft.com/office/drawing/2014/main" id="{66A11B13-72DC-27F1-1C69-6A356F88E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1763" y="2329000"/>
              <a:ext cx="839290" cy="839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8" name="Picture 24">
            <a:extLst>
              <a:ext uri="{FF2B5EF4-FFF2-40B4-BE49-F238E27FC236}">
                <a16:creationId xmlns:a16="http://schemas.microsoft.com/office/drawing/2014/main" id="{AD76924A-E626-5927-2EEC-0D17DAC46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395" y="3978221"/>
            <a:ext cx="470867" cy="58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E7F247-5670-35DA-70F5-7ABDC2F66C5D}"/>
              </a:ext>
            </a:extLst>
          </p:cNvPr>
          <p:cNvCxnSpPr>
            <a:cxnSpLocks/>
          </p:cNvCxnSpPr>
          <p:nvPr/>
        </p:nvCxnSpPr>
        <p:spPr>
          <a:xfrm>
            <a:off x="7805748" y="1226880"/>
            <a:ext cx="0" cy="563028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28" descr="Instagram Post png images | PNGWing">
            <a:extLst>
              <a:ext uri="{FF2B5EF4-FFF2-40B4-BE49-F238E27FC236}">
                <a16:creationId xmlns:a16="http://schemas.microsoft.com/office/drawing/2014/main" id="{15D6FDD4-B43A-294A-2DA0-282CB0FAD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foregroundMark x1="27283" y1="38913" x2="27935" y2="57717"/>
                        <a14:foregroundMark x1="27935" y1="57717" x2="37826" y2="61413"/>
                        <a14:foregroundMark x1="37826" y1="61413" x2="56304" y2="62717"/>
                        <a14:foregroundMark x1="56304" y1="62717" x2="54022" y2="34891"/>
                        <a14:foregroundMark x1="54022" y1="34891" x2="43913" y2="39022"/>
                        <a14:foregroundMark x1="43913" y1="39022" x2="22935" y2="38587"/>
                        <a14:foregroundMark x1="68370" y1="47283" x2="69674" y2="54348"/>
                        <a14:foregroundMark x1="69674" y1="54348" x2="73587" y2="48370"/>
                        <a14:foregroundMark x1="73587" y1="48370" x2="67283" y2="51196"/>
                        <a14:foregroundMark x1="43152" y1="50435" x2="36304" y2="48804"/>
                        <a14:foregroundMark x1="36304" y1="48804" x2="36196" y2="49565"/>
                        <a14:foregroundMark x1="39674" y1="46087" x2="36630" y2="53152"/>
                        <a14:foregroundMark x1="36630" y1="53152" x2="44348" y2="53043"/>
                        <a14:foregroundMark x1="44348" y1="53043" x2="40326" y2="46087"/>
                        <a14:foregroundMark x1="40326" y1="46087" x2="32717" y2="49239"/>
                        <a14:foregroundMark x1="32717" y1="49239" x2="40652" y2="53913"/>
                        <a14:foregroundMark x1="40652" y1="53913" x2="49348" y2="53370"/>
                        <a14:foregroundMark x1="49348" y1="53370" x2="47717" y2="46413"/>
                        <a14:foregroundMark x1="47717" y1="46413" x2="39565" y2="50326"/>
                        <a14:foregroundMark x1="39565" y1="50326" x2="42174" y2="57717"/>
                        <a14:foregroundMark x1="42174" y1="57717" x2="45435" y2="51304"/>
                        <a14:foregroundMark x1="45435" y1="51304" x2="41196" y2="45761"/>
                        <a14:foregroundMark x1="41196" y1="45761" x2="31304" y2="44348"/>
                        <a14:foregroundMark x1="31304" y1="44348" x2="42391" y2="44348"/>
                        <a14:foregroundMark x1="42391" y1="44348" x2="34674" y2="47283"/>
                        <a14:foregroundMark x1="34674" y1="47283" x2="41630" y2="47391"/>
                        <a14:foregroundMark x1="41630" y1="47391" x2="45435" y2="53478"/>
                        <a14:foregroundMark x1="67826" y1="45000" x2="73913" y2="41413"/>
                        <a14:foregroundMark x1="73913" y1="41413" x2="75652" y2="48587"/>
                        <a14:foregroundMark x1="75652" y1="48587" x2="75326" y2="55543"/>
                        <a14:foregroundMark x1="75326" y1="55543" x2="69130" y2="55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016" y="978402"/>
            <a:ext cx="1345476" cy="13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Facebook Video Logo Png, Transparent Png , Transparent Png Image - PNGitem">
            <a:extLst>
              <a:ext uri="{FF2B5EF4-FFF2-40B4-BE49-F238E27FC236}">
                <a16:creationId xmlns:a16="http://schemas.microsoft.com/office/drawing/2014/main" id="{62C88B72-BEB3-D733-2679-5AC0A0E26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579" y="1358667"/>
            <a:ext cx="693579" cy="58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Solid Instagram Reels Holographic Logo&quot; Art Board Print for Sale by  -Panda-Monium- | Redbubble">
            <a:extLst>
              <a:ext uri="{FF2B5EF4-FFF2-40B4-BE49-F238E27FC236}">
                <a16:creationId xmlns:a16="http://schemas.microsoft.com/office/drawing/2014/main" id="{0F5A4594-BCD3-B82C-81F1-2218131CB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8224742" y="3958469"/>
            <a:ext cx="617329" cy="61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2EB622A-C2EF-B2AC-E31D-A3E9BE333F4A}"/>
              </a:ext>
            </a:extLst>
          </p:cNvPr>
          <p:cNvGrpSpPr/>
          <p:nvPr/>
        </p:nvGrpSpPr>
        <p:grpSpPr>
          <a:xfrm>
            <a:off x="3540362" y="4853722"/>
            <a:ext cx="6786073" cy="626942"/>
            <a:chOff x="3542547" y="5736441"/>
            <a:chExt cx="6786073" cy="626942"/>
          </a:xfrm>
        </p:grpSpPr>
        <p:pic>
          <p:nvPicPr>
            <p:cNvPr id="1050" name="Picture 26" descr="Download Shop Brand Youtube Display Advertising Free HD Image HQ PNG Image  | FreePNGImg">
              <a:extLst>
                <a:ext uri="{FF2B5EF4-FFF2-40B4-BE49-F238E27FC236}">
                  <a16:creationId xmlns:a16="http://schemas.microsoft.com/office/drawing/2014/main" id="{08EF9EC8-C75F-1555-EEEE-D45C53A32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547" y="5745445"/>
              <a:ext cx="617938" cy="61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8" name="Picture 44" descr="Instagram is launching in-app social shopping event - Inside Retail">
              <a:extLst>
                <a:ext uri="{FF2B5EF4-FFF2-40B4-BE49-F238E27FC236}">
                  <a16:creationId xmlns:a16="http://schemas.microsoft.com/office/drawing/2014/main" id="{62028849-C5BE-7784-8043-4C4B4C88F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0737" y="5736441"/>
              <a:ext cx="1100730" cy="61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0" name="Picture 46" descr="Facebook Marketplace-01 - Marketplace Facebook Logo Png, Transparent Png , Transparent  Png Image - PNGitem">
              <a:extLst>
                <a:ext uri="{FF2B5EF4-FFF2-40B4-BE49-F238E27FC236}">
                  <a16:creationId xmlns:a16="http://schemas.microsoft.com/office/drawing/2014/main" id="{5EA4A4EC-0454-B504-AEF0-A3760894E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6920" y="5806290"/>
              <a:ext cx="491700" cy="513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93CE489-A7C5-335C-80A1-A473278D262C}"/>
              </a:ext>
            </a:extLst>
          </p:cNvPr>
          <p:cNvGrpSpPr/>
          <p:nvPr/>
        </p:nvGrpSpPr>
        <p:grpSpPr>
          <a:xfrm>
            <a:off x="3503949" y="2055696"/>
            <a:ext cx="5421184" cy="799755"/>
            <a:chOff x="3462740" y="2961156"/>
            <a:chExt cx="5421184" cy="799755"/>
          </a:xfrm>
        </p:grpSpPr>
        <p:pic>
          <p:nvPicPr>
            <p:cNvPr id="1044" name="Picture 20" descr="YouTube Live logo transparent PNG - StickPNG">
              <a:extLst>
                <a:ext uri="{FF2B5EF4-FFF2-40B4-BE49-F238E27FC236}">
                  <a16:creationId xmlns:a16="http://schemas.microsoft.com/office/drawing/2014/main" id="{262676E7-8C31-D713-0176-AA27EA1F4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740" y="2961156"/>
              <a:ext cx="776645" cy="776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Instagram Live png images | PNGWing">
              <a:extLst>
                <a:ext uri="{FF2B5EF4-FFF2-40B4-BE49-F238E27FC236}">
                  <a16:creationId xmlns:a16="http://schemas.microsoft.com/office/drawing/2014/main" id="{CF5858C7-CA0D-83AF-34F5-F84A84B628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1136" y="3008123"/>
              <a:ext cx="752788" cy="752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>
              <a:extLst>
                <a:ext uri="{FF2B5EF4-FFF2-40B4-BE49-F238E27FC236}">
                  <a16:creationId xmlns:a16="http://schemas.microsoft.com/office/drawing/2014/main" id="{FFA631AB-E91C-B982-D40E-7375A55B6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159" y="3146902"/>
              <a:ext cx="772658" cy="477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56" descr="THE NEW TIKTOK LOGO PNG 2023">
            <a:extLst>
              <a:ext uri="{FF2B5EF4-FFF2-40B4-BE49-F238E27FC236}">
                <a16:creationId xmlns:a16="http://schemas.microsoft.com/office/drawing/2014/main" id="{88FDA5CB-12C9-8044-6323-2F3379BA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59" y="3938687"/>
            <a:ext cx="592530" cy="66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36A0C08-87B0-9915-401E-ED1240CC2842}"/>
              </a:ext>
            </a:extLst>
          </p:cNvPr>
          <p:cNvGrpSpPr/>
          <p:nvPr/>
        </p:nvGrpSpPr>
        <p:grpSpPr>
          <a:xfrm>
            <a:off x="314566" y="538419"/>
            <a:ext cx="3387387" cy="523220"/>
            <a:chOff x="314566" y="655375"/>
            <a:chExt cx="3387387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9746F0-CC5F-D7D9-A6FF-F146A0C93BA0}"/>
                </a:ext>
              </a:extLst>
            </p:cNvPr>
            <p:cNvSpPr txBox="1"/>
            <p:nvPr/>
          </p:nvSpPr>
          <p:spPr>
            <a:xfrm>
              <a:off x="726600" y="655375"/>
              <a:ext cx="2975353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YouTube Sans Medium"/>
                </a:rPr>
                <a:t>MARKET TYPES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020BAC-A59C-D6F1-5094-30419026F1B4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" y="803278"/>
              <a:ext cx="25603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0A3957-7C3D-021D-29C1-CCC89D60C12F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" y="919102"/>
              <a:ext cx="25603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09F4E1-2857-DC1C-B2EB-9133DA493664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" y="1034926"/>
              <a:ext cx="25603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0CAB3C-F20E-EF84-FBCD-BA389CB00558}"/>
              </a:ext>
            </a:extLst>
          </p:cNvPr>
          <p:cNvGrpSpPr/>
          <p:nvPr/>
        </p:nvGrpSpPr>
        <p:grpSpPr>
          <a:xfrm>
            <a:off x="314566" y="187727"/>
            <a:ext cx="650488" cy="194662"/>
            <a:chOff x="978959" y="554063"/>
            <a:chExt cx="650488" cy="19466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DC1C5C-82E4-6A5A-0403-1FF5BAEC999C}"/>
                </a:ext>
              </a:extLst>
            </p:cNvPr>
            <p:cNvSpPr/>
            <p:nvPr/>
          </p:nvSpPr>
          <p:spPr>
            <a:xfrm>
              <a:off x="978959" y="554063"/>
              <a:ext cx="194662" cy="1946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E905D41-081E-93D7-36A1-D63FBF21D7FD}"/>
                </a:ext>
              </a:extLst>
            </p:cNvPr>
            <p:cNvSpPr/>
            <p:nvPr/>
          </p:nvSpPr>
          <p:spPr>
            <a:xfrm>
              <a:off x="1206872" y="554063"/>
              <a:ext cx="194662" cy="1946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1F761FA-A6AF-9358-C5BC-9D198F2B3BF0}"/>
                </a:ext>
              </a:extLst>
            </p:cNvPr>
            <p:cNvSpPr/>
            <p:nvPr/>
          </p:nvSpPr>
          <p:spPr>
            <a:xfrm>
              <a:off x="1434785" y="554063"/>
              <a:ext cx="194662" cy="19466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EEE93A4-3C3B-426D-32A3-6083A8D98C03}"/>
              </a:ext>
            </a:extLst>
          </p:cNvPr>
          <p:cNvGrpSpPr/>
          <p:nvPr/>
        </p:nvGrpSpPr>
        <p:grpSpPr>
          <a:xfrm>
            <a:off x="3540362" y="5724406"/>
            <a:ext cx="8624113" cy="633422"/>
            <a:chOff x="3625645" y="4834286"/>
            <a:chExt cx="8624113" cy="633422"/>
          </a:xfrm>
        </p:grpSpPr>
        <p:pic>
          <p:nvPicPr>
            <p:cNvPr id="1046" name="Picture 22" descr="Youtube Music Logo PNG Vectors Free Download">
              <a:extLst>
                <a:ext uri="{FF2B5EF4-FFF2-40B4-BE49-F238E27FC236}">
                  <a16:creationId xmlns:a16="http://schemas.microsoft.com/office/drawing/2014/main" id="{6362CE33-ECD0-77C2-FEC5-20FFD7C55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5645" y="4919068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 descr="Logo and Brand Assets — Spotify">
              <a:extLst>
                <a:ext uri="{FF2B5EF4-FFF2-40B4-BE49-F238E27FC236}">
                  <a16:creationId xmlns:a16="http://schemas.microsoft.com/office/drawing/2014/main" id="{25DA800D-B335-C90D-F5E5-E22C29FF8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205" y="4834286"/>
              <a:ext cx="992744" cy="297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8" name="Picture 54" descr="Apple Music Logo transparent PNG - StickPNG">
              <a:extLst>
                <a:ext uri="{FF2B5EF4-FFF2-40B4-BE49-F238E27FC236}">
                  <a16:creationId xmlns:a16="http://schemas.microsoft.com/office/drawing/2014/main" id="{11069367-AECA-13A7-AFDF-F814148CC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986" y="5038291"/>
              <a:ext cx="1240772" cy="310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AB57DC2-C023-EA14-19C4-E5A58904C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730" y="4927052"/>
              <a:ext cx="886270" cy="517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Tidal Logo and symbol, meaning, history, PNG">
            <a:extLst>
              <a:ext uri="{FF2B5EF4-FFF2-40B4-BE49-F238E27FC236}">
                <a16:creationId xmlns:a16="http://schemas.microsoft.com/office/drawing/2014/main" id="{702F4E66-DFC4-5418-413A-FE5E502E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306" y="6046089"/>
            <a:ext cx="649252" cy="36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YouTube TV Logo, symbol, meaning, history, PNG, brand">
            <a:extLst>
              <a:ext uri="{FF2B5EF4-FFF2-40B4-BE49-F238E27FC236}">
                <a16:creationId xmlns:a16="http://schemas.microsoft.com/office/drawing/2014/main" id="{E4DB9744-BA6E-B02F-83CD-428F383D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385" y="2929501"/>
            <a:ext cx="1087141" cy="6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istory of YouTube timeline | Timetoast timelines">
            <a:extLst>
              <a:ext uri="{FF2B5EF4-FFF2-40B4-BE49-F238E27FC236}">
                <a16:creationId xmlns:a16="http://schemas.microsoft.com/office/drawing/2014/main" id="{1FE99B34-C7FD-E00C-1DF6-B2E162A7C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2" t="30668" r="10095" b="39525"/>
          <a:stretch/>
        </p:blipFill>
        <p:spPr bwMode="auto">
          <a:xfrm>
            <a:off x="3233656" y="3430135"/>
            <a:ext cx="1408772" cy="32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1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17F7B3-79E3-BADC-9B6C-063581D1F8EB}"/>
              </a:ext>
            </a:extLst>
          </p:cNvPr>
          <p:cNvGrpSpPr/>
          <p:nvPr/>
        </p:nvGrpSpPr>
        <p:grpSpPr>
          <a:xfrm>
            <a:off x="0" y="-11854"/>
            <a:ext cx="12192000" cy="890016"/>
            <a:chOff x="0" y="-11854"/>
            <a:chExt cx="12192000" cy="8900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DC04375-2C6B-BCAB-24CD-7FACB40BDCAC}"/>
                </a:ext>
              </a:extLst>
            </p:cNvPr>
            <p:cNvSpPr/>
            <p:nvPr/>
          </p:nvSpPr>
          <p:spPr>
            <a:xfrm>
              <a:off x="0" y="-11854"/>
              <a:ext cx="12192000" cy="8900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333174-F77B-5E9A-E553-2EC1F7D02751}"/>
                </a:ext>
              </a:extLst>
            </p:cNvPr>
            <p:cNvGrpSpPr/>
            <p:nvPr/>
          </p:nvGrpSpPr>
          <p:grpSpPr>
            <a:xfrm>
              <a:off x="378516" y="157105"/>
              <a:ext cx="2913323" cy="584775"/>
              <a:chOff x="378516" y="157105"/>
              <a:chExt cx="2913323" cy="58477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513E408-E748-EABD-E990-F062F6039451}"/>
                  </a:ext>
                </a:extLst>
              </p:cNvPr>
              <p:cNvGrpSpPr/>
              <p:nvPr/>
            </p:nvGrpSpPr>
            <p:grpSpPr>
              <a:xfrm>
                <a:off x="378516" y="334476"/>
                <a:ext cx="256032" cy="231648"/>
                <a:chOff x="298371" y="156736"/>
                <a:chExt cx="243840" cy="231648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77913014-026C-02F2-92FF-106ADDDED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371" y="156736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0D9A39D-6885-2C2B-DC0A-D77B9E13B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371" y="272560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4C9D131-89F1-62F1-7DEE-042627504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371" y="388384"/>
                  <a:ext cx="24384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FB4E3-5106-A711-E2FF-330279EDEDB6}"/>
                  </a:ext>
                </a:extLst>
              </p:cNvPr>
              <p:cNvSpPr txBox="1"/>
              <p:nvPr/>
            </p:nvSpPr>
            <p:spPr>
              <a:xfrm>
                <a:off x="1370048" y="157105"/>
                <a:ext cx="1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>
                    <a:solidFill>
                      <a:schemeClr val="bg1"/>
                    </a:solidFill>
                    <a:latin typeface="YouTube Sans Medium" pitchFamily="2" charset="77"/>
                  </a:rPr>
                  <a:t>YouTube</a:t>
                </a:r>
              </a:p>
            </p:txBody>
          </p:sp>
          <p:pic>
            <p:nvPicPr>
              <p:cNvPr id="10" name="Picture 8" descr="THE NEW YOUTUBE LOGO PNG 2023">
                <a:extLst>
                  <a:ext uri="{FF2B5EF4-FFF2-40B4-BE49-F238E27FC236}">
                    <a16:creationId xmlns:a16="http://schemas.microsoft.com/office/drawing/2014/main" id="{683E23DE-F30C-8ECC-1EE9-120C490E6E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958"/>
              <a:stretch/>
            </p:blipFill>
            <p:spPr bwMode="auto">
              <a:xfrm>
                <a:off x="865632" y="254421"/>
                <a:ext cx="53845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E9B586-A9D8-1D65-9BA0-1D15160D51A3}"/>
                </a:ext>
              </a:extLst>
            </p:cNvPr>
            <p:cNvSpPr/>
            <p:nvPr/>
          </p:nvSpPr>
          <p:spPr>
            <a:xfrm>
              <a:off x="3692628" y="211749"/>
              <a:ext cx="5207535" cy="451103"/>
            </a:xfrm>
            <a:prstGeom prst="rect">
              <a:avLst/>
            </a:prstGeom>
            <a:solidFill>
              <a:srgbClr val="181717">
                <a:alpha val="6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Ins="91440" bIns="45720" rtlCol="0" anchor="ctr"/>
            <a:lstStyle/>
            <a:p>
              <a:r>
                <a:rPr lang="en-US" sz="2000">
                  <a:solidFill>
                    <a:schemeClr val="bg1"/>
                  </a:solidFill>
                  <a:latin typeface="YouTube Sans Medium"/>
                </a:rPr>
                <a:t>UBERIZATION</a:t>
              </a:r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473E5591-5FE2-4B68-22DB-9E06A2F72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8579" y="262128"/>
              <a:ext cx="365760" cy="365760"/>
            </a:xfrm>
            <a:prstGeom prst="rect">
              <a:avLst/>
            </a:prstGeom>
          </p:spPr>
        </p:pic>
        <p:pic>
          <p:nvPicPr>
            <p:cNvPr id="7" name="Graphic 6" descr="Ringer with solid fill">
              <a:extLst>
                <a:ext uri="{FF2B5EF4-FFF2-40B4-BE49-F238E27FC236}">
                  <a16:creationId xmlns:a16="http://schemas.microsoft.com/office/drawing/2014/main" id="{83D3EF22-1764-5801-E6AA-5B53E97B0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21952" y="211749"/>
              <a:ext cx="468038" cy="46803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ECB9916-FFEE-53B5-D5FD-84DB0E3C1016}"/>
              </a:ext>
            </a:extLst>
          </p:cNvPr>
          <p:cNvSpPr txBox="1"/>
          <p:nvPr/>
        </p:nvSpPr>
        <p:spPr>
          <a:xfrm>
            <a:off x="1761082" y="996063"/>
            <a:ext cx="23176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FUNDAMENTAL NEEDS</a:t>
            </a:r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AEADDD-C737-4ABB-DAEC-2958D74BFB16}"/>
              </a:ext>
            </a:extLst>
          </p:cNvPr>
          <p:cNvSpPr/>
          <p:nvPr/>
        </p:nvSpPr>
        <p:spPr>
          <a:xfrm>
            <a:off x="776111" y="1359370"/>
            <a:ext cx="4769555" cy="245533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Entertainment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Education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Information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Connection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Inspiration and Problem Solving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CABDEF-9CCC-DBDC-36FA-6BED4DEF3D12}"/>
              </a:ext>
            </a:extLst>
          </p:cNvPr>
          <p:cNvSpPr txBox="1"/>
          <p:nvPr/>
        </p:nvSpPr>
        <p:spPr>
          <a:xfrm>
            <a:off x="8261352" y="996063"/>
            <a:ext cx="154202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COMPETITORS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30F186-B485-AB3B-0AEA-B45FF1EB6C7E}"/>
              </a:ext>
            </a:extLst>
          </p:cNvPr>
          <p:cNvSpPr/>
          <p:nvPr/>
        </p:nvSpPr>
        <p:spPr>
          <a:xfrm>
            <a:off x="6646333" y="1359370"/>
            <a:ext cx="4769555" cy="245533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Twitch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Vimeo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TikTok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Dailymotion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Podcasts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Instagram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A9B4CFE-DF89-D319-82D9-4FAD96AC895F}"/>
              </a:ext>
            </a:extLst>
          </p:cNvPr>
          <p:cNvSpPr/>
          <p:nvPr/>
        </p:nvSpPr>
        <p:spPr>
          <a:xfrm>
            <a:off x="776111" y="4172185"/>
            <a:ext cx="4769555" cy="245533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Search </a:t>
            </a:r>
            <a:r>
              <a:rPr lang="en-US">
                <a:ea typeface="+mn-lt"/>
                <a:cs typeface="+mn-lt"/>
              </a:rPr>
              <a:t>Functionality and Recommendation Algorithm aids in convenience and personalization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Community Features for Engagement and Connection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Advertising Revenue Model helps with monetization and revenue generation </a:t>
            </a:r>
            <a:endParaRPr lang="en-US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01CAE3-F904-F9BA-0D78-093FB229A04F}"/>
              </a:ext>
            </a:extLst>
          </p:cNvPr>
          <p:cNvSpPr txBox="1"/>
          <p:nvPr/>
        </p:nvSpPr>
        <p:spPr>
          <a:xfrm>
            <a:off x="1356563" y="3808878"/>
            <a:ext cx="311944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FULFILLING SECONDARY NEEDS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514B15-14DC-A563-9A8C-9DCB9363D164}"/>
              </a:ext>
            </a:extLst>
          </p:cNvPr>
          <p:cNvSpPr/>
          <p:nvPr/>
        </p:nvSpPr>
        <p:spPr>
          <a:xfrm>
            <a:off x="6641505" y="4176764"/>
            <a:ext cx="4769555" cy="245533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0015EC-6D10-8DEE-2A01-11B723FA8161}"/>
              </a:ext>
            </a:extLst>
          </p:cNvPr>
          <p:cNvSpPr txBox="1"/>
          <p:nvPr/>
        </p:nvSpPr>
        <p:spPr>
          <a:xfrm>
            <a:off x="7937292" y="3813457"/>
            <a:ext cx="25255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ACCESSIBILITY AND COST</a:t>
            </a:r>
          </a:p>
        </p:txBody>
      </p:sp>
      <p:pic>
        <p:nvPicPr>
          <p:cNvPr id="30" name="Picture 30" descr="Logo&#10;&#10;Description automatically generated">
            <a:extLst>
              <a:ext uri="{FF2B5EF4-FFF2-40B4-BE49-F238E27FC236}">
                <a16:creationId xmlns:a16="http://schemas.microsoft.com/office/drawing/2014/main" id="{1FBA382B-6E52-8973-87D5-2AF5E66F0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9638" y="4443663"/>
            <a:ext cx="1921043" cy="1911016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706D9DC5-2416-2742-90EB-C292C4520E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903" r="-1088" b="11290"/>
          <a:stretch/>
        </p:blipFill>
        <p:spPr>
          <a:xfrm>
            <a:off x="8644689" y="5495166"/>
            <a:ext cx="2489270" cy="941347"/>
          </a:xfrm>
          <a:prstGeom prst="rect">
            <a:avLst/>
          </a:prstGeom>
        </p:spPr>
      </p:pic>
      <p:pic>
        <p:nvPicPr>
          <p:cNvPr id="32" name="Picture 32" descr="A picture containing icon&#10;&#10;Description automatically generated">
            <a:extLst>
              <a:ext uri="{FF2B5EF4-FFF2-40B4-BE49-F238E27FC236}">
                <a16:creationId xmlns:a16="http://schemas.microsoft.com/office/drawing/2014/main" id="{0F96CD1D-11D0-5C2A-CEC5-4F4D580D854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285" r="-407" b="18182"/>
          <a:stretch/>
        </p:blipFill>
        <p:spPr>
          <a:xfrm>
            <a:off x="8644689" y="4398914"/>
            <a:ext cx="2482543" cy="912918"/>
          </a:xfrm>
          <a:prstGeom prst="rect">
            <a:avLst/>
          </a:prstGeom>
        </p:spPr>
      </p:pic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81047D27-72D5-2A55-03E9-9A4A555DF5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1105" y="1670697"/>
            <a:ext cx="722606" cy="732013"/>
          </a:xfrm>
          <a:prstGeom prst="rect">
            <a:avLst/>
          </a:prstGeom>
        </p:spPr>
      </p:pic>
      <p:pic>
        <p:nvPicPr>
          <p:cNvPr id="17" name="Picture 21" descr="Icon&#10;&#10;Description automatically generated">
            <a:extLst>
              <a:ext uri="{FF2B5EF4-FFF2-40B4-BE49-F238E27FC236}">
                <a16:creationId xmlns:a16="http://schemas.microsoft.com/office/drawing/2014/main" id="{A01AF5BA-DC53-6036-75A7-845DD2C8E4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4217" y="1670697"/>
            <a:ext cx="769644" cy="769645"/>
          </a:xfrm>
          <a:prstGeom prst="rect">
            <a:avLst/>
          </a:prstGeom>
        </p:spPr>
      </p:pic>
      <p:pic>
        <p:nvPicPr>
          <p:cNvPr id="23" name="Picture 56" descr="THE NEW TIKTOK LOGO PNG 2023">
            <a:extLst>
              <a:ext uri="{FF2B5EF4-FFF2-40B4-BE49-F238E27FC236}">
                <a16:creationId xmlns:a16="http://schemas.microsoft.com/office/drawing/2014/main" id="{6EA904FB-C97B-59B2-0527-2D52CB4ED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444" y="1671502"/>
            <a:ext cx="592530" cy="66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con&#10;&#10;Description automatically generated">
            <a:extLst>
              <a:ext uri="{FF2B5EF4-FFF2-40B4-BE49-F238E27FC236}">
                <a16:creationId xmlns:a16="http://schemas.microsoft.com/office/drawing/2014/main" id="{F2984F82-DBE5-D445-6E10-0F014F94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375" y="2582940"/>
            <a:ext cx="732845" cy="70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E4BD843A-07F3-D674-B7D1-D4D1A539B2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15215" y="2585720"/>
            <a:ext cx="767645" cy="689375"/>
          </a:xfrm>
          <a:prstGeom prst="rect">
            <a:avLst/>
          </a:prstGeom>
        </p:spPr>
      </p:pic>
      <p:pic>
        <p:nvPicPr>
          <p:cNvPr id="34" name="Picture 35" descr="Logo, icon&#10;&#10;Description automatically generated">
            <a:extLst>
              <a:ext uri="{FF2B5EF4-FFF2-40B4-BE49-F238E27FC236}">
                <a16:creationId xmlns:a16="http://schemas.microsoft.com/office/drawing/2014/main" id="{32731CB2-14C8-D53A-E95A-ED4949B654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99512" y="2554918"/>
            <a:ext cx="748831" cy="7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01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2750</Words>
  <Application>Microsoft Office PowerPoint</Application>
  <PresentationFormat>Widescreen</PresentationFormat>
  <Paragraphs>587</Paragraphs>
  <Slides>25</Slides>
  <Notes>21</Notes>
  <HiddenSlides>13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STICKINESS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YouTube Product Roadmap</vt:lpstr>
      <vt:lpstr>PowerPoint Presentation</vt:lpstr>
      <vt:lpstr>Product Roadmap</vt:lpstr>
      <vt:lpstr>Product Roadmap Milestone </vt:lpstr>
      <vt:lpstr>DISRUPTIVE INNOVATION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Fan</dc:creator>
  <cp:lastModifiedBy>Wu, Fan</cp:lastModifiedBy>
  <cp:revision>2</cp:revision>
  <dcterms:created xsi:type="dcterms:W3CDTF">2023-02-20T19:13:29Z</dcterms:created>
  <dcterms:modified xsi:type="dcterms:W3CDTF">2023-05-23T22:52:29Z</dcterms:modified>
</cp:coreProperties>
</file>